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10972800"/>
  <p:notesSz cx="10972800" cy="14630400"/>
  <p:embeddedFontLst>
    <p:embeddedFont>
      <p:font typeface="Libre Baskerville"/>
      <p:regular r:id="rId17"/>
    </p:embeddedFont>
    <p:embeddedFont>
      <p:font typeface="Libre Baskerville"/>
      <p:regular r:id="rId18"/>
    </p:embeddedFont>
    <p:embeddedFont>
      <p:font typeface="Libre Baskerville"/>
      <p:regular r:id="rId19"/>
    </p:embeddedFont>
    <p:embeddedFont>
      <p:font typeface="Libre Baskerville"/>
      <p:regular r:id="rId20"/>
    </p:embeddedFont>
    <p:embeddedFont>
      <p:font typeface="Open Sans"/>
      <p:regular r:id="rId21"/>
    </p:embeddedFont>
    <p:embeddedFont>
      <p:font typeface="Open Sans"/>
      <p:regular r:id="rId22"/>
    </p:embeddedFont>
    <p:embeddedFont>
      <p:font typeface="Open Sans"/>
      <p:regular r:id="rId23"/>
    </p:embeddedFont>
    <p:embeddedFont>
      <p:font typeface="Open Sans"/>
      <p:regular r:id="rId24"/>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7" Type="http://schemas.openxmlformats.org/officeDocument/2006/relationships/font" Target="fonts/font1.fntdata"/><Relationship Id="rId18" Type="http://schemas.openxmlformats.org/officeDocument/2006/relationships/font" Target="fonts/font2.fntdata"/><Relationship Id="rId19" Type="http://schemas.openxmlformats.org/officeDocument/2006/relationships/font" Target="fonts/font3.fntdata"/><Relationship Id="rId20" Type="http://schemas.openxmlformats.org/officeDocument/2006/relationships/font" Target="fonts/font4.fntdata"/><Relationship Id="rId21" Type="http://schemas.openxmlformats.org/officeDocument/2006/relationships/font" Target="fonts/font5.fntdata"/><Relationship Id="rId22" Type="http://schemas.openxmlformats.org/officeDocument/2006/relationships/font" Target="fonts/font6.fntdata"/><Relationship Id="rId23" Type="http://schemas.openxmlformats.org/officeDocument/2006/relationships/font" Target="fonts/font7.fntdata"/><Relationship Id="rId24" Type="http://schemas.openxmlformats.org/officeDocument/2006/relationships/font" Target="fonts/font8.fntdata"/></Relationships>
</file>

<file path=ppt/media/>
</file>

<file path=ppt/media/image-1-1.png>
</file>

<file path=ppt/media/image-1-2.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1011-1.png>
</file>

<file path=ppt/media/image-3-1.png>
</file>

<file path=ppt/media/image-4-1.png>
</file>

<file path=ppt/media/image-4-2.png>
</file>

<file path=ppt/media/image-4-3.png>
</file>

<file path=ppt/media/image-4-4.png>
</file>

<file path=ppt/media/image-5-1.png>
</file>

<file path=ppt/media/image-6-1.png>
</file>

<file path=ppt/media/image-6-2.png>
</file>

<file path=ppt/media/image-6-3.png>
</file>

<file path=ppt/media/image-6-4.png>
</file>

<file path=ppt/media/image-6-5.png>
</file>

<file path=ppt/media/image-7-1.png>
</file>

<file path=ppt/media/image-8-1.png>
</file>

<file path=ppt/media/image-8-2.png>
</file>

<file path=ppt/media/image-8-3.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1-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10972800"/>
          </a:xfrm>
          <a:prstGeom prst="rect">
            <a:avLst/>
          </a:prstGeom>
          <a:solidFill>
            <a:srgbClr val="F4F0FF"/>
          </a:solidFill>
          <a:ln/>
        </p:spPr>
      </p:sp>
      <p:sp>
        <p:nvSpPr>
          <p:cNvPr id="3" name="Shape 1"/>
          <p:cNvSpPr/>
          <p:nvPr/>
        </p:nvSpPr>
        <p:spPr>
          <a:xfrm>
            <a:off x="0" y="0"/>
            <a:ext cx="14630400" cy="10972800"/>
          </a:xfrm>
          <a:prstGeom prst="rect">
            <a:avLst/>
          </a:prstGeom>
          <a:solidFill>
            <a:srgbClr val="FBFAFF"/>
          </a:solidFill>
          <a:ln/>
        </p:spPr>
      </p:sp>
      <p:pic>
        <p:nvPicPr>
          <p:cNvPr id="4" name="Image 0" descr="preencoded.png">
            <a:hlinkClick r:id="rId2" tooltip=""/>
          </p:cNvPr>
          <p:cNvPicPr>
            <a:picLocks noChangeAspect="1"/>
          </p:cNvPicPr>
          <p:nvPr/>
        </p:nvPicPr>
        <p:blipFill>
          <a:blip r:embed="rId1"/>
          <a:stretch>
            <a:fillRect/>
          </a:stretch>
        </p:blipFill>
        <p:spPr>
          <a:xfrm>
            <a:off x="12839215" y="104927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slideLayout" Target="../slideLayouts/slideLayout2.xm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slideLayout" Target="../slideLayouts/slideLayout5.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6" Type="http://schemas.openxmlformats.org/officeDocument/2006/relationships/slideLayout" Target="../slideLayouts/slideLayout7.xml"/><Relationship Id="rId7"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image-7-1.png"/><Relationship Id="rId2" Type="http://schemas.openxmlformats.org/officeDocument/2006/relationships/slideLayout" Target="../slideLayouts/slideLayout8.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slideLayout" Target="../slideLayouts/slideLayout9.xml"/><Relationship Id="rId5"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10972800"/>
          </a:xfrm>
          <a:prstGeom prst="rect">
            <a:avLst/>
          </a:prstGeom>
        </p:spPr>
      </p:pic>
      <p:sp>
        <p:nvSpPr>
          <p:cNvPr id="3" name="Text 0"/>
          <p:cNvSpPr/>
          <p:nvPr/>
        </p:nvSpPr>
        <p:spPr>
          <a:xfrm>
            <a:off x="793790" y="3019901"/>
            <a:ext cx="7556421" cy="2126337"/>
          </a:xfrm>
          <a:prstGeom prst="rect">
            <a:avLst/>
          </a:prstGeom>
          <a:noFill/>
          <a:ln/>
        </p:spPr>
        <p:txBody>
          <a:bodyPr wrap="square" lIns="0" tIns="0" rIns="0" bIns="0" rtlCol="0" anchor="t"/>
          <a:lstStyle/>
          <a:p>
            <a:pPr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Gesture-Based Human-Computer Interaction System</a:t>
            </a:r>
            <a:endParaRPr lang="en-US" sz="4450" dirty="0"/>
          </a:p>
        </p:txBody>
      </p:sp>
      <p:sp>
        <p:nvSpPr>
          <p:cNvPr id="4" name="Text 1"/>
          <p:cNvSpPr/>
          <p:nvPr/>
        </p:nvSpPr>
        <p:spPr>
          <a:xfrm>
            <a:off x="793790" y="5486400"/>
            <a:ext cx="7556421" cy="1814512"/>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Welcome to GestureX's presentation on our gesture-based human-computer interaction system, developed for this year's hackathon. Our team has created an innovative solution to address hygiene concerns and accessibility challenges in public interactive systems. We aim to revolutionize how people interact with technology in public spaces.</a:t>
            </a:r>
            <a:endParaRPr lang="en-US" sz="1750" dirty="0"/>
          </a:p>
        </p:txBody>
      </p:sp>
      <p:sp>
        <p:nvSpPr>
          <p:cNvPr id="5" name="Shape 2"/>
          <p:cNvSpPr/>
          <p:nvPr/>
        </p:nvSpPr>
        <p:spPr>
          <a:xfrm>
            <a:off x="793790" y="7572970"/>
            <a:ext cx="362903" cy="362903"/>
          </a:xfrm>
          <a:prstGeom prst="roundRect">
            <a:avLst>
              <a:gd name="adj" fmla="val 25194296"/>
            </a:avLst>
          </a:prstGeom>
          <a:noFill/>
          <a:ln w="7620">
            <a:solidFill>
              <a:srgbClr val="FFFFFF"/>
            </a:solidFill>
            <a:prstDash val="solid"/>
          </a:ln>
        </p:spPr>
      </p:sp>
      <p:pic>
        <p:nvPicPr>
          <p:cNvPr id="6" name="Image 1" descr="preencoded.png">    </p:cNvPr>
          <p:cNvPicPr>
            <a:picLocks noChangeAspect="1"/>
          </p:cNvPicPr>
          <p:nvPr/>
        </p:nvPicPr>
        <p:blipFill>
          <a:blip r:embed="rId2"/>
          <a:stretch>
            <a:fillRect/>
          </a:stretch>
        </p:blipFill>
        <p:spPr>
          <a:xfrm>
            <a:off x="801410" y="7580590"/>
            <a:ext cx="347663" cy="347663"/>
          </a:xfrm>
          <a:prstGeom prst="rect">
            <a:avLst/>
          </a:prstGeom>
        </p:spPr>
      </p:pic>
      <p:sp>
        <p:nvSpPr>
          <p:cNvPr id="7" name="Text 3"/>
          <p:cNvSpPr/>
          <p:nvPr/>
        </p:nvSpPr>
        <p:spPr>
          <a:xfrm>
            <a:off x="1270040" y="7556063"/>
            <a:ext cx="2614732" cy="396835"/>
          </a:xfrm>
          <a:prstGeom prst="rect">
            <a:avLst/>
          </a:prstGeom>
          <a:noFill/>
          <a:ln/>
        </p:spPr>
        <p:txBody>
          <a:bodyPr wrap="none" lIns="0" tIns="0" rIns="0" bIns="0" rtlCol="0" anchor="t"/>
          <a:lstStyle/>
          <a:p>
            <a:pPr algn="l" indent="0" marL="0">
              <a:lnSpc>
                <a:spcPts val="3100"/>
              </a:lnSpc>
              <a:buNone/>
            </a:pPr>
            <a:r>
              <a:rPr lang="en-US" sz="2200" b="1" dirty="0">
                <a:solidFill>
                  <a:srgbClr val="49495A"/>
                </a:solidFill>
                <a:latin typeface="Open Sans Bold" pitchFamily="34" charset="0"/>
                <a:ea typeface="Open Sans Bold" pitchFamily="34" charset="-122"/>
                <a:cs typeface="Open Sans Bold" pitchFamily="34" charset="-120"/>
              </a:rPr>
              <a:t>by Bhuvana Reddy</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907983"/>
            <a:ext cx="10950654" cy="708779"/>
          </a:xfrm>
          <a:prstGeom prst="rect">
            <a:avLst/>
          </a:prstGeom>
          <a:noFill/>
          <a:ln/>
        </p:spPr>
        <p:txBody>
          <a:bodyPr wrap="none" lIns="0" tIns="0" rIns="0" bIns="0" rtlCol="0" anchor="t"/>
          <a:lstStyle/>
          <a:p>
            <a:pPr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Conclusion: Impact and Future Scope</a:t>
            </a:r>
            <a:endParaRPr lang="en-US" sz="4450" dirty="0"/>
          </a:p>
        </p:txBody>
      </p:sp>
      <p:sp>
        <p:nvSpPr>
          <p:cNvPr id="3" name="Shape 1"/>
          <p:cNvSpPr/>
          <p:nvPr/>
        </p:nvSpPr>
        <p:spPr>
          <a:xfrm>
            <a:off x="793790" y="4070390"/>
            <a:ext cx="2173724" cy="807958"/>
          </a:xfrm>
          <a:prstGeom prst="roundRect">
            <a:avLst>
              <a:gd name="adj" fmla="val 4211"/>
            </a:avLst>
          </a:prstGeom>
          <a:solidFill>
            <a:srgbClr val="EAE8F3"/>
          </a:solidFill>
          <a:ln/>
        </p:spPr>
      </p:sp>
      <p:sp>
        <p:nvSpPr>
          <p:cNvPr id="4" name="Text 2"/>
          <p:cNvSpPr/>
          <p:nvPr/>
        </p:nvSpPr>
        <p:spPr>
          <a:xfrm>
            <a:off x="1020604" y="4247555"/>
            <a:ext cx="126444" cy="453509"/>
          </a:xfrm>
          <a:prstGeom prst="rect">
            <a:avLst/>
          </a:prstGeom>
          <a:noFill/>
          <a:ln/>
        </p:spPr>
        <p:txBody>
          <a:bodyPr wrap="none" lIns="0" tIns="0" rIns="0" bIns="0" rtlCol="0" anchor="t"/>
          <a:lstStyle/>
          <a:p>
            <a:pPr algn="ctr" indent="0" marL="0">
              <a:lnSpc>
                <a:spcPts val="3550"/>
              </a:lnSpc>
              <a:buNone/>
            </a:pPr>
            <a:r>
              <a:rPr lang="en-US" sz="2200" dirty="0">
                <a:solidFill>
                  <a:srgbClr val="49495A"/>
                </a:solidFill>
                <a:latin typeface="Libre Baskerville" pitchFamily="34" charset="0"/>
                <a:ea typeface="Libre Baskerville" pitchFamily="34" charset="-122"/>
                <a:cs typeface="Libre Baskerville" pitchFamily="34" charset="-120"/>
              </a:rPr>
              <a:t>1</a:t>
            </a:r>
            <a:endParaRPr lang="en-US" sz="2200" dirty="0"/>
          </a:p>
        </p:txBody>
      </p:sp>
      <p:sp>
        <p:nvSpPr>
          <p:cNvPr id="5" name="Text 3"/>
          <p:cNvSpPr/>
          <p:nvPr/>
        </p:nvSpPr>
        <p:spPr>
          <a:xfrm>
            <a:off x="3194328" y="4297204"/>
            <a:ext cx="2564249"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Safer Interactions</a:t>
            </a:r>
            <a:endParaRPr lang="en-US" sz="2200" dirty="0"/>
          </a:p>
        </p:txBody>
      </p:sp>
      <p:sp>
        <p:nvSpPr>
          <p:cNvPr id="6" name="Shape 4"/>
          <p:cNvSpPr/>
          <p:nvPr/>
        </p:nvSpPr>
        <p:spPr>
          <a:xfrm>
            <a:off x="3080861" y="4863108"/>
            <a:ext cx="10642402" cy="15240"/>
          </a:xfrm>
          <a:prstGeom prst="roundRect">
            <a:avLst>
              <a:gd name="adj" fmla="val 223256"/>
            </a:avLst>
          </a:prstGeom>
          <a:solidFill>
            <a:srgbClr val="D0CED9"/>
          </a:solidFill>
          <a:ln/>
        </p:spPr>
      </p:sp>
      <p:sp>
        <p:nvSpPr>
          <p:cNvPr id="7" name="Shape 5"/>
          <p:cNvSpPr/>
          <p:nvPr/>
        </p:nvSpPr>
        <p:spPr>
          <a:xfrm>
            <a:off x="793790" y="4991695"/>
            <a:ext cx="4347567" cy="807958"/>
          </a:xfrm>
          <a:prstGeom prst="roundRect">
            <a:avLst>
              <a:gd name="adj" fmla="val 4211"/>
            </a:avLst>
          </a:prstGeom>
          <a:solidFill>
            <a:srgbClr val="EAE8F3"/>
          </a:solidFill>
          <a:ln/>
        </p:spPr>
      </p:sp>
      <p:sp>
        <p:nvSpPr>
          <p:cNvPr id="8" name="Text 6"/>
          <p:cNvSpPr/>
          <p:nvPr/>
        </p:nvSpPr>
        <p:spPr>
          <a:xfrm>
            <a:off x="1020604" y="5168860"/>
            <a:ext cx="174665" cy="453509"/>
          </a:xfrm>
          <a:prstGeom prst="rect">
            <a:avLst/>
          </a:prstGeom>
          <a:noFill/>
          <a:ln/>
        </p:spPr>
        <p:txBody>
          <a:bodyPr wrap="none" lIns="0" tIns="0" rIns="0" bIns="0" rtlCol="0" anchor="t"/>
          <a:lstStyle/>
          <a:p>
            <a:pPr algn="ctr" indent="0" marL="0">
              <a:lnSpc>
                <a:spcPts val="3550"/>
              </a:lnSpc>
              <a:buNone/>
            </a:pPr>
            <a:r>
              <a:rPr lang="en-US" sz="2200" dirty="0">
                <a:solidFill>
                  <a:srgbClr val="49495A"/>
                </a:solidFill>
                <a:latin typeface="Libre Baskerville" pitchFamily="34" charset="0"/>
                <a:ea typeface="Libre Baskerville" pitchFamily="34" charset="-122"/>
                <a:cs typeface="Libre Baskerville" pitchFamily="34" charset="-120"/>
              </a:rPr>
              <a:t>2</a:t>
            </a:r>
            <a:endParaRPr lang="en-US" sz="2200" dirty="0"/>
          </a:p>
        </p:txBody>
      </p:sp>
      <p:sp>
        <p:nvSpPr>
          <p:cNvPr id="9" name="Text 7"/>
          <p:cNvSpPr/>
          <p:nvPr/>
        </p:nvSpPr>
        <p:spPr>
          <a:xfrm>
            <a:off x="5368171" y="5218509"/>
            <a:ext cx="2683312"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Faster Interactions</a:t>
            </a:r>
            <a:endParaRPr lang="en-US" sz="2200" dirty="0"/>
          </a:p>
        </p:txBody>
      </p:sp>
      <p:sp>
        <p:nvSpPr>
          <p:cNvPr id="10" name="Shape 8"/>
          <p:cNvSpPr/>
          <p:nvPr/>
        </p:nvSpPr>
        <p:spPr>
          <a:xfrm>
            <a:off x="5254704" y="5784413"/>
            <a:ext cx="8468558" cy="15240"/>
          </a:xfrm>
          <a:prstGeom prst="roundRect">
            <a:avLst>
              <a:gd name="adj" fmla="val 223256"/>
            </a:avLst>
          </a:prstGeom>
          <a:solidFill>
            <a:srgbClr val="D0CED9"/>
          </a:solidFill>
          <a:ln/>
        </p:spPr>
      </p:sp>
      <p:sp>
        <p:nvSpPr>
          <p:cNvPr id="11" name="Shape 9"/>
          <p:cNvSpPr/>
          <p:nvPr/>
        </p:nvSpPr>
        <p:spPr>
          <a:xfrm>
            <a:off x="793790" y="5913001"/>
            <a:ext cx="6521410" cy="807958"/>
          </a:xfrm>
          <a:prstGeom prst="roundRect">
            <a:avLst>
              <a:gd name="adj" fmla="val 4211"/>
            </a:avLst>
          </a:prstGeom>
          <a:solidFill>
            <a:srgbClr val="EAE8F3"/>
          </a:solidFill>
          <a:ln/>
        </p:spPr>
      </p:sp>
      <p:sp>
        <p:nvSpPr>
          <p:cNvPr id="12" name="Text 10"/>
          <p:cNvSpPr/>
          <p:nvPr/>
        </p:nvSpPr>
        <p:spPr>
          <a:xfrm>
            <a:off x="1020604" y="6090166"/>
            <a:ext cx="174665" cy="453509"/>
          </a:xfrm>
          <a:prstGeom prst="rect">
            <a:avLst/>
          </a:prstGeom>
          <a:noFill/>
          <a:ln/>
        </p:spPr>
        <p:txBody>
          <a:bodyPr wrap="none" lIns="0" tIns="0" rIns="0" bIns="0" rtlCol="0" anchor="t"/>
          <a:lstStyle/>
          <a:p>
            <a:pPr algn="ctr" indent="0" marL="0">
              <a:lnSpc>
                <a:spcPts val="3550"/>
              </a:lnSpc>
              <a:buNone/>
            </a:pPr>
            <a:r>
              <a:rPr lang="en-US" sz="2200" dirty="0">
                <a:solidFill>
                  <a:srgbClr val="49495A"/>
                </a:solidFill>
                <a:latin typeface="Libre Baskerville" pitchFamily="34" charset="0"/>
                <a:ea typeface="Libre Baskerville" pitchFamily="34" charset="-122"/>
                <a:cs typeface="Libre Baskerville" pitchFamily="34" charset="-120"/>
              </a:rPr>
              <a:t>3</a:t>
            </a:r>
            <a:endParaRPr lang="en-US" sz="2200" dirty="0"/>
          </a:p>
        </p:txBody>
      </p:sp>
      <p:sp>
        <p:nvSpPr>
          <p:cNvPr id="13" name="Text 11"/>
          <p:cNvSpPr/>
          <p:nvPr/>
        </p:nvSpPr>
        <p:spPr>
          <a:xfrm>
            <a:off x="7542014" y="6139815"/>
            <a:ext cx="3120271"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Inclusive Interactions</a:t>
            </a:r>
            <a:endParaRPr lang="en-US" sz="2200" dirty="0"/>
          </a:p>
        </p:txBody>
      </p:sp>
      <p:sp>
        <p:nvSpPr>
          <p:cNvPr id="14" name="Text 12"/>
          <p:cNvSpPr/>
          <p:nvPr/>
        </p:nvSpPr>
        <p:spPr>
          <a:xfrm>
            <a:off x="793790" y="6976110"/>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Our gesture-based human-computer interaction system provides safer, faster, and more inclusive interactions for public spaces. Future enhancements include expanding to more applications, improving AI for predictive gestures, and integrating voice commands. Thank you.</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2703790"/>
            <a:ext cx="13042821" cy="1417558"/>
          </a:xfrm>
          <a:prstGeom prst="rect">
            <a:avLst/>
          </a:prstGeom>
          <a:noFill/>
          <a:ln/>
        </p:spPr>
        <p:txBody>
          <a:bodyPr wrap="square" lIns="0" tIns="0" rIns="0" bIns="0" rtlCol="0" anchor="t"/>
          <a:lstStyle/>
          <a:p>
            <a:pPr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Addressing the Need for Touchless Interaction</a:t>
            </a:r>
            <a:endParaRPr lang="en-US" sz="4450" dirty="0"/>
          </a:p>
        </p:txBody>
      </p:sp>
      <p:sp>
        <p:nvSpPr>
          <p:cNvPr id="3" name="Text 1"/>
          <p:cNvSpPr/>
          <p:nvPr/>
        </p:nvSpPr>
        <p:spPr>
          <a:xfrm>
            <a:off x="793790" y="4688324"/>
            <a:ext cx="2835235" cy="354330"/>
          </a:xfrm>
          <a:prstGeom prst="rect">
            <a:avLst/>
          </a:prstGeom>
          <a:noFill/>
          <a:ln/>
        </p:spPr>
        <p:txBody>
          <a:bodyPr wrap="none" lIns="0" tIns="0" rIns="0" bIns="0" rtlCol="0" anchor="t"/>
          <a:lstStyle/>
          <a:p>
            <a:pPr indent="0" marL="0">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Hygiene Concerns</a:t>
            </a:r>
            <a:endParaRPr lang="en-US" sz="2200" dirty="0"/>
          </a:p>
        </p:txBody>
      </p:sp>
      <p:sp>
        <p:nvSpPr>
          <p:cNvPr id="4" name="Text 2"/>
          <p:cNvSpPr/>
          <p:nvPr/>
        </p:nvSpPr>
        <p:spPr>
          <a:xfrm>
            <a:off x="793790" y="5269468"/>
            <a:ext cx="6244709" cy="1814512"/>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Traditional kiosks and public interfaces require physical contact, which poses a significant hygiene risk. Germs and bacteria can easily spread through shared surfaces, leading to health concerns and reluctance to use such systems.</a:t>
            </a:r>
            <a:endParaRPr lang="en-US" sz="1750" dirty="0"/>
          </a:p>
        </p:txBody>
      </p:sp>
      <p:sp>
        <p:nvSpPr>
          <p:cNvPr id="5" name="Text 3"/>
          <p:cNvSpPr/>
          <p:nvPr/>
        </p:nvSpPr>
        <p:spPr>
          <a:xfrm>
            <a:off x="7599521" y="4688324"/>
            <a:ext cx="3546396" cy="354330"/>
          </a:xfrm>
          <a:prstGeom prst="rect">
            <a:avLst/>
          </a:prstGeom>
          <a:noFill/>
          <a:ln/>
        </p:spPr>
        <p:txBody>
          <a:bodyPr wrap="none" lIns="0" tIns="0" rIns="0" bIns="0" rtlCol="0" anchor="t"/>
          <a:lstStyle/>
          <a:p>
            <a:pPr indent="0" marL="0">
              <a:lnSpc>
                <a:spcPts val="2750"/>
              </a:lnSpc>
              <a:buNone/>
            </a:pPr>
            <a:r>
              <a:rPr lang="en-US" sz="2200" dirty="0">
                <a:solidFill>
                  <a:srgbClr val="403CCF"/>
                </a:solidFill>
                <a:latin typeface="Libre Baskerville" pitchFamily="34" charset="0"/>
                <a:ea typeface="Libre Baskerville" pitchFamily="34" charset="-122"/>
                <a:cs typeface="Libre Baskerville" pitchFamily="34" charset="-120"/>
              </a:rPr>
              <a:t>Accessibility Limitations</a:t>
            </a:r>
            <a:endParaRPr lang="en-US" sz="2200" dirty="0"/>
          </a:p>
        </p:txBody>
      </p:sp>
      <p:sp>
        <p:nvSpPr>
          <p:cNvPr id="6" name="Text 4"/>
          <p:cNvSpPr/>
          <p:nvPr/>
        </p:nvSpPr>
        <p:spPr>
          <a:xfrm>
            <a:off x="7599521" y="5269468"/>
            <a:ext cx="6244709" cy="1451610"/>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Many public kiosks are not fully accessible to individuals with disabilities. People with mobility impairments or those who have difficulty with touch-based interactions face challenges in using these systems effectively.</a:t>
            </a:r>
            <a:endParaRPr lang="en-US" sz="1750" dirty="0"/>
          </a:p>
        </p:txBody>
      </p:sp>
      <p:sp>
        <p:nvSpPr>
          <p:cNvPr id="7" name="Text 5"/>
          <p:cNvSpPr/>
          <p:nvPr/>
        </p:nvSpPr>
        <p:spPr>
          <a:xfrm>
            <a:off x="793790" y="7543205"/>
            <a:ext cx="13042821" cy="725805"/>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Our touchless AI-powered kiosk system solves these problems by providing a seamless and hygienic interaction method. Users can interact with the system using simple hand gestures, eliminating the need for physical contact.</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10972800"/>
          </a:xfrm>
          <a:prstGeom prst="rect">
            <a:avLst/>
          </a:prstGeom>
        </p:spPr>
      </p:pic>
      <p:sp>
        <p:nvSpPr>
          <p:cNvPr id="3" name="Text 0"/>
          <p:cNvSpPr/>
          <p:nvPr/>
        </p:nvSpPr>
        <p:spPr>
          <a:xfrm>
            <a:off x="793790" y="1447800"/>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Key Challenges in Public Interaction Systems</a:t>
            </a:r>
            <a:endParaRPr lang="en-US" sz="4450" dirty="0"/>
          </a:p>
        </p:txBody>
      </p:sp>
      <p:sp>
        <p:nvSpPr>
          <p:cNvPr id="4" name="Shape 1"/>
          <p:cNvSpPr/>
          <p:nvPr/>
        </p:nvSpPr>
        <p:spPr>
          <a:xfrm>
            <a:off x="793790" y="3460671"/>
            <a:ext cx="510302" cy="510302"/>
          </a:xfrm>
          <a:prstGeom prst="roundRect">
            <a:avLst>
              <a:gd name="adj" fmla="val 6667"/>
            </a:avLst>
          </a:prstGeom>
          <a:solidFill>
            <a:srgbClr val="EAE8F3"/>
          </a:solidFill>
          <a:ln/>
        </p:spPr>
      </p:sp>
      <p:sp>
        <p:nvSpPr>
          <p:cNvPr id="5" name="Text 2"/>
          <p:cNvSpPr/>
          <p:nvPr/>
        </p:nvSpPr>
        <p:spPr>
          <a:xfrm>
            <a:off x="972979" y="3545681"/>
            <a:ext cx="151805" cy="340281"/>
          </a:xfrm>
          <a:prstGeom prst="rect">
            <a:avLst/>
          </a:prstGeom>
          <a:noFill/>
          <a:ln/>
        </p:spPr>
        <p:txBody>
          <a:bodyPr wrap="none" lIns="0" tIns="0" rIns="0" bIns="0" rtlCol="0" anchor="t"/>
          <a:lstStyle/>
          <a:p>
            <a:pPr algn="ctr" indent="0" marL="0">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1</a:t>
            </a:r>
            <a:endParaRPr lang="en-US" sz="2650" dirty="0"/>
          </a:p>
        </p:txBody>
      </p:sp>
      <p:sp>
        <p:nvSpPr>
          <p:cNvPr id="6" name="Text 3"/>
          <p:cNvSpPr/>
          <p:nvPr/>
        </p:nvSpPr>
        <p:spPr>
          <a:xfrm>
            <a:off x="1530906" y="3460671"/>
            <a:ext cx="2879050" cy="354330"/>
          </a:xfrm>
          <a:prstGeom prst="rect">
            <a:avLst/>
          </a:prstGeom>
          <a:noFill/>
          <a:ln/>
        </p:spPr>
        <p:txBody>
          <a:bodyPr wrap="none" lIns="0" tIns="0" rIns="0" bIns="0" rtlCol="0" anchor="t"/>
          <a:lstStyle/>
          <a:p>
            <a:pP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Germ Transmission</a:t>
            </a:r>
            <a:endParaRPr lang="en-US" sz="2200" dirty="0"/>
          </a:p>
        </p:txBody>
      </p:sp>
      <p:sp>
        <p:nvSpPr>
          <p:cNvPr id="7" name="Text 4"/>
          <p:cNvSpPr/>
          <p:nvPr/>
        </p:nvSpPr>
        <p:spPr>
          <a:xfrm>
            <a:off x="1530906" y="3951089"/>
            <a:ext cx="2927747" cy="1814512"/>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Physical contact with public surfaces is a major source of germ transmission, affecting public health and safety.</a:t>
            </a:r>
            <a:endParaRPr lang="en-US" sz="1750" dirty="0"/>
          </a:p>
        </p:txBody>
      </p:sp>
      <p:sp>
        <p:nvSpPr>
          <p:cNvPr id="8" name="Shape 5"/>
          <p:cNvSpPr/>
          <p:nvPr/>
        </p:nvSpPr>
        <p:spPr>
          <a:xfrm>
            <a:off x="4685467" y="3460671"/>
            <a:ext cx="510302" cy="510302"/>
          </a:xfrm>
          <a:prstGeom prst="roundRect">
            <a:avLst>
              <a:gd name="adj" fmla="val 6667"/>
            </a:avLst>
          </a:prstGeom>
          <a:solidFill>
            <a:srgbClr val="EAE8F3"/>
          </a:solidFill>
          <a:ln/>
        </p:spPr>
      </p:sp>
      <p:sp>
        <p:nvSpPr>
          <p:cNvPr id="9" name="Text 6"/>
          <p:cNvSpPr/>
          <p:nvPr/>
        </p:nvSpPr>
        <p:spPr>
          <a:xfrm>
            <a:off x="4835843" y="3545681"/>
            <a:ext cx="209550" cy="340281"/>
          </a:xfrm>
          <a:prstGeom prst="rect">
            <a:avLst/>
          </a:prstGeom>
          <a:noFill/>
          <a:ln/>
        </p:spPr>
        <p:txBody>
          <a:bodyPr wrap="none" lIns="0" tIns="0" rIns="0" bIns="0" rtlCol="0" anchor="t"/>
          <a:lstStyle/>
          <a:p>
            <a:pPr algn="ctr" indent="0" marL="0">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2</a:t>
            </a:r>
            <a:endParaRPr lang="en-US" sz="2650" dirty="0"/>
          </a:p>
        </p:txBody>
      </p:sp>
      <p:sp>
        <p:nvSpPr>
          <p:cNvPr id="10" name="Text 7"/>
          <p:cNvSpPr/>
          <p:nvPr/>
        </p:nvSpPr>
        <p:spPr>
          <a:xfrm>
            <a:off x="5422583" y="3460671"/>
            <a:ext cx="2927747" cy="708660"/>
          </a:xfrm>
          <a:prstGeom prst="rect">
            <a:avLst/>
          </a:prstGeom>
          <a:noFill/>
          <a:ln/>
        </p:spPr>
        <p:txBody>
          <a:bodyPr wrap="square" lIns="0" tIns="0" rIns="0" bIns="0" rtlCol="0" anchor="t"/>
          <a:lstStyle/>
          <a:p>
            <a:pP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Limited Accessibility</a:t>
            </a:r>
            <a:endParaRPr lang="en-US" sz="2200" dirty="0"/>
          </a:p>
        </p:txBody>
      </p:sp>
      <p:sp>
        <p:nvSpPr>
          <p:cNvPr id="11" name="Text 8"/>
          <p:cNvSpPr/>
          <p:nvPr/>
        </p:nvSpPr>
        <p:spPr>
          <a:xfrm>
            <a:off x="5422583" y="4305419"/>
            <a:ext cx="2927747" cy="1814512"/>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Current systems often lack accessibility features for differently-abled individuals, creating barriers to access.</a:t>
            </a:r>
            <a:endParaRPr lang="en-US" sz="1750" dirty="0"/>
          </a:p>
        </p:txBody>
      </p:sp>
      <p:sp>
        <p:nvSpPr>
          <p:cNvPr id="12" name="Shape 9"/>
          <p:cNvSpPr/>
          <p:nvPr/>
        </p:nvSpPr>
        <p:spPr>
          <a:xfrm>
            <a:off x="793790" y="6601897"/>
            <a:ext cx="510302" cy="510302"/>
          </a:xfrm>
          <a:prstGeom prst="roundRect">
            <a:avLst>
              <a:gd name="adj" fmla="val 6667"/>
            </a:avLst>
          </a:prstGeom>
          <a:solidFill>
            <a:srgbClr val="EAE8F3"/>
          </a:solidFill>
          <a:ln/>
        </p:spPr>
      </p:sp>
      <p:sp>
        <p:nvSpPr>
          <p:cNvPr id="13" name="Text 10"/>
          <p:cNvSpPr/>
          <p:nvPr/>
        </p:nvSpPr>
        <p:spPr>
          <a:xfrm>
            <a:off x="944166" y="6686907"/>
            <a:ext cx="209550" cy="340281"/>
          </a:xfrm>
          <a:prstGeom prst="rect">
            <a:avLst/>
          </a:prstGeom>
          <a:noFill/>
          <a:ln/>
        </p:spPr>
        <p:txBody>
          <a:bodyPr wrap="none" lIns="0" tIns="0" rIns="0" bIns="0" rtlCol="0" anchor="t"/>
          <a:lstStyle/>
          <a:p>
            <a:pPr algn="ctr" indent="0" marL="0">
              <a:lnSpc>
                <a:spcPts val="2650"/>
              </a:lnSpc>
              <a:buNone/>
            </a:pPr>
            <a:r>
              <a:rPr lang="en-US" sz="2650" dirty="0">
                <a:solidFill>
                  <a:srgbClr val="49495A"/>
                </a:solidFill>
                <a:latin typeface="Libre Baskerville" pitchFamily="34" charset="0"/>
                <a:ea typeface="Libre Baskerville" pitchFamily="34" charset="-122"/>
                <a:cs typeface="Libre Baskerville" pitchFamily="34" charset="-120"/>
              </a:rPr>
              <a:t>3</a:t>
            </a:r>
            <a:endParaRPr lang="en-US" sz="2650" dirty="0"/>
          </a:p>
        </p:txBody>
      </p:sp>
      <p:sp>
        <p:nvSpPr>
          <p:cNvPr id="14" name="Text 11"/>
          <p:cNvSpPr/>
          <p:nvPr/>
        </p:nvSpPr>
        <p:spPr>
          <a:xfrm>
            <a:off x="1530906" y="6601897"/>
            <a:ext cx="3342680" cy="354330"/>
          </a:xfrm>
          <a:prstGeom prst="rect">
            <a:avLst/>
          </a:prstGeom>
          <a:noFill/>
          <a:ln/>
        </p:spPr>
        <p:txBody>
          <a:bodyPr wrap="none" lIns="0" tIns="0" rIns="0" bIns="0" rtlCol="0" anchor="t"/>
          <a:lstStyle/>
          <a:p>
            <a:pP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Inefficient Interactions</a:t>
            </a:r>
            <a:endParaRPr lang="en-US" sz="2200" dirty="0"/>
          </a:p>
        </p:txBody>
      </p:sp>
      <p:sp>
        <p:nvSpPr>
          <p:cNvPr id="15" name="Text 12"/>
          <p:cNvSpPr/>
          <p:nvPr/>
        </p:nvSpPr>
        <p:spPr>
          <a:xfrm>
            <a:off x="1530906" y="7092315"/>
            <a:ext cx="6819305" cy="725805"/>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Traditional interfaces can be slow and cumbersome, leading to user frustration and longer transaction times.</a:t>
            </a:r>
            <a:endParaRPr lang="en-US" sz="1750" dirty="0"/>
          </a:p>
        </p:txBody>
      </p:sp>
      <p:sp>
        <p:nvSpPr>
          <p:cNvPr id="16" name="Text 13"/>
          <p:cNvSpPr/>
          <p:nvPr/>
        </p:nvSpPr>
        <p:spPr>
          <a:xfrm>
            <a:off x="793790" y="8073271"/>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Our system directly addresses these challenges by providing a safer, more accessible, and more intuitive interaction method. By reducing physical contact and improving accessibility, we can create a better experience for all users.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10972800"/>
          </a:xfrm>
          <a:prstGeom prst="rect">
            <a:avLst/>
          </a:prstGeom>
        </p:spPr>
      </p:pic>
      <p:sp>
        <p:nvSpPr>
          <p:cNvPr id="3" name="Text 0"/>
          <p:cNvSpPr/>
          <p:nvPr/>
        </p:nvSpPr>
        <p:spPr>
          <a:xfrm>
            <a:off x="793790" y="1673185"/>
            <a:ext cx="7556421" cy="2126337"/>
          </a:xfrm>
          <a:prstGeom prst="rect">
            <a:avLst/>
          </a:prstGeom>
          <a:noFill/>
          <a:ln/>
        </p:spPr>
        <p:txBody>
          <a:bodyPr wrap="square" lIns="0" tIns="0" rIns="0" bIns="0" rtlCol="0" anchor="t"/>
          <a:lstStyle/>
          <a:p>
            <a:pPr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Our Proposed Solution: AI-Powered Gesture Recognition</a:t>
            </a:r>
            <a:endParaRPr lang="en-US" sz="4450" dirty="0"/>
          </a:p>
        </p:txBody>
      </p:sp>
      <p:pic>
        <p:nvPicPr>
          <p:cNvPr id="4" name="Image 1" descr="preencoded.png">    </p:cNvPr>
          <p:cNvPicPr>
            <a:picLocks noChangeAspect="1"/>
          </p:cNvPicPr>
          <p:nvPr/>
        </p:nvPicPr>
        <p:blipFill>
          <a:blip r:embed="rId2"/>
          <a:stretch>
            <a:fillRect/>
          </a:stretch>
        </p:blipFill>
        <p:spPr>
          <a:xfrm>
            <a:off x="793790" y="4139684"/>
            <a:ext cx="566976" cy="566976"/>
          </a:xfrm>
          <a:prstGeom prst="rect">
            <a:avLst/>
          </a:prstGeom>
        </p:spPr>
      </p:pic>
      <p:sp>
        <p:nvSpPr>
          <p:cNvPr id="5" name="Text 1"/>
          <p:cNvSpPr/>
          <p:nvPr/>
        </p:nvSpPr>
        <p:spPr>
          <a:xfrm>
            <a:off x="793790" y="4933474"/>
            <a:ext cx="2291953" cy="708660"/>
          </a:xfrm>
          <a:prstGeom prst="rect">
            <a:avLst/>
          </a:prstGeom>
          <a:noFill/>
          <a:ln/>
        </p:spPr>
        <p:txBody>
          <a:bodyPr wrap="squar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Intuitive Gestures</a:t>
            </a:r>
            <a:endParaRPr lang="en-US" sz="2200" dirty="0"/>
          </a:p>
        </p:txBody>
      </p:sp>
      <p:sp>
        <p:nvSpPr>
          <p:cNvPr id="6" name="Text 2"/>
          <p:cNvSpPr/>
          <p:nvPr/>
        </p:nvSpPr>
        <p:spPr>
          <a:xfrm>
            <a:off x="793790" y="5778222"/>
            <a:ext cx="2291953" cy="1814512"/>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Our system uses AI to recognize natural hand gestures like swiping, pointing, and selecting.</a:t>
            </a:r>
            <a:endParaRPr lang="en-US" sz="1750" dirty="0"/>
          </a:p>
        </p:txBody>
      </p:sp>
      <p:pic>
        <p:nvPicPr>
          <p:cNvPr id="7" name="Image 2" descr="preencoded.png">    </p:cNvPr>
          <p:cNvPicPr>
            <a:picLocks noChangeAspect="1"/>
          </p:cNvPicPr>
          <p:nvPr/>
        </p:nvPicPr>
        <p:blipFill>
          <a:blip r:embed="rId3"/>
          <a:stretch>
            <a:fillRect/>
          </a:stretch>
        </p:blipFill>
        <p:spPr>
          <a:xfrm>
            <a:off x="3425904" y="4139684"/>
            <a:ext cx="566976" cy="566976"/>
          </a:xfrm>
          <a:prstGeom prst="rect">
            <a:avLst/>
          </a:prstGeom>
        </p:spPr>
      </p:pic>
      <p:sp>
        <p:nvSpPr>
          <p:cNvPr id="8" name="Text 3"/>
          <p:cNvSpPr/>
          <p:nvPr/>
        </p:nvSpPr>
        <p:spPr>
          <a:xfrm>
            <a:off x="3425904" y="4933474"/>
            <a:ext cx="2292072" cy="708660"/>
          </a:xfrm>
          <a:prstGeom prst="rect">
            <a:avLst/>
          </a:prstGeom>
          <a:noFill/>
          <a:ln/>
        </p:spPr>
        <p:txBody>
          <a:bodyPr wrap="squar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Multilingual Support</a:t>
            </a:r>
            <a:endParaRPr lang="en-US" sz="2200" dirty="0"/>
          </a:p>
        </p:txBody>
      </p:sp>
      <p:sp>
        <p:nvSpPr>
          <p:cNvPr id="9" name="Text 4"/>
          <p:cNvSpPr/>
          <p:nvPr/>
        </p:nvSpPr>
        <p:spPr>
          <a:xfrm>
            <a:off x="3425904" y="5778222"/>
            <a:ext cx="2292072" cy="1814512"/>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The system supports multiple languages and customizable gesture sets for diverse users.</a:t>
            </a:r>
            <a:endParaRPr lang="en-US" sz="1750" dirty="0"/>
          </a:p>
        </p:txBody>
      </p:sp>
      <p:pic>
        <p:nvPicPr>
          <p:cNvPr id="10" name="Image 3" descr="preencoded.png">    </p:cNvPr>
          <p:cNvPicPr>
            <a:picLocks noChangeAspect="1"/>
          </p:cNvPicPr>
          <p:nvPr/>
        </p:nvPicPr>
        <p:blipFill>
          <a:blip r:embed="rId4"/>
          <a:stretch>
            <a:fillRect/>
          </a:stretch>
        </p:blipFill>
        <p:spPr>
          <a:xfrm>
            <a:off x="6058138" y="4139684"/>
            <a:ext cx="566976" cy="566976"/>
          </a:xfrm>
          <a:prstGeom prst="rect">
            <a:avLst/>
          </a:prstGeom>
        </p:spPr>
      </p:pic>
      <p:sp>
        <p:nvSpPr>
          <p:cNvPr id="11" name="Text 5"/>
          <p:cNvSpPr/>
          <p:nvPr/>
        </p:nvSpPr>
        <p:spPr>
          <a:xfrm>
            <a:off x="6058138" y="4933474"/>
            <a:ext cx="2291953" cy="708660"/>
          </a:xfrm>
          <a:prstGeom prst="rect">
            <a:avLst/>
          </a:prstGeom>
          <a:noFill/>
          <a:ln/>
        </p:spPr>
        <p:txBody>
          <a:bodyPr wrap="squar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Real-time Feedback</a:t>
            </a:r>
            <a:endParaRPr lang="en-US" sz="2200" dirty="0"/>
          </a:p>
        </p:txBody>
      </p:sp>
      <p:sp>
        <p:nvSpPr>
          <p:cNvPr id="12" name="Text 6"/>
          <p:cNvSpPr/>
          <p:nvPr/>
        </p:nvSpPr>
        <p:spPr>
          <a:xfrm>
            <a:off x="6058138" y="5778222"/>
            <a:ext cx="2291953" cy="217741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Voice and visual feedback ensures users are aware of their actions, enhancing the user experience.</a:t>
            </a:r>
            <a:endParaRPr lang="en-US" sz="1750" dirty="0"/>
          </a:p>
        </p:txBody>
      </p:sp>
      <p:sp>
        <p:nvSpPr>
          <p:cNvPr id="13" name="Text 7"/>
          <p:cNvSpPr/>
          <p:nvPr/>
        </p:nvSpPr>
        <p:spPr>
          <a:xfrm>
            <a:off x="793790" y="8210788"/>
            <a:ext cx="7556421" cy="1088708"/>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Our innovative approach combines AI and computer vision to create a touchless interaction system that is both intuitive and accessible. This technology can be applied in a variety of public settings.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5486400" cy="10973514"/>
          </a:xfrm>
          <a:prstGeom prst="rect">
            <a:avLst/>
          </a:prstGeom>
        </p:spPr>
      </p:pic>
      <p:sp>
        <p:nvSpPr>
          <p:cNvPr id="3" name="Text 0"/>
          <p:cNvSpPr/>
          <p:nvPr/>
        </p:nvSpPr>
        <p:spPr>
          <a:xfrm>
            <a:off x="6279118" y="622816"/>
            <a:ext cx="7558564" cy="1274207"/>
          </a:xfrm>
          <a:prstGeom prst="rect">
            <a:avLst/>
          </a:prstGeom>
          <a:noFill/>
          <a:ln/>
        </p:spPr>
        <p:txBody>
          <a:bodyPr wrap="square" lIns="0" tIns="0" rIns="0" bIns="0" rtlCol="0" anchor="t"/>
          <a:lstStyle/>
          <a:p>
            <a:pPr indent="0" marL="0">
              <a:lnSpc>
                <a:spcPts val="5000"/>
              </a:lnSpc>
              <a:buNone/>
            </a:pPr>
            <a:r>
              <a:rPr lang="en-US" sz="4000" dirty="0">
                <a:solidFill>
                  <a:srgbClr val="403CCF"/>
                </a:solidFill>
                <a:latin typeface="Libre Baskerville" pitchFamily="34" charset="0"/>
                <a:ea typeface="Libre Baskerville" pitchFamily="34" charset="-122"/>
                <a:cs typeface="Libre Baskerville" pitchFamily="34" charset="-120"/>
              </a:rPr>
              <a:t>Target Users and Diverse Use Cases</a:t>
            </a:r>
            <a:endParaRPr lang="en-US" sz="4000" dirty="0"/>
          </a:p>
        </p:txBody>
      </p:sp>
      <p:sp>
        <p:nvSpPr>
          <p:cNvPr id="4" name="Shape 1"/>
          <p:cNvSpPr/>
          <p:nvPr/>
        </p:nvSpPr>
        <p:spPr>
          <a:xfrm>
            <a:off x="6279118" y="2202775"/>
            <a:ext cx="7558564" cy="1500664"/>
          </a:xfrm>
          <a:prstGeom prst="roundRect">
            <a:avLst>
              <a:gd name="adj" fmla="val 2038"/>
            </a:avLst>
          </a:prstGeom>
          <a:solidFill>
            <a:srgbClr val="EAE8F3"/>
          </a:solidFill>
          <a:ln/>
        </p:spPr>
      </p:sp>
      <p:sp>
        <p:nvSpPr>
          <p:cNvPr id="5" name="Text 2"/>
          <p:cNvSpPr/>
          <p:nvPr/>
        </p:nvSpPr>
        <p:spPr>
          <a:xfrm>
            <a:off x="6482953" y="2406610"/>
            <a:ext cx="2548176" cy="318492"/>
          </a:xfrm>
          <a:prstGeom prst="rect">
            <a:avLst/>
          </a:prstGeom>
          <a:noFill/>
          <a:ln/>
        </p:spPr>
        <p:txBody>
          <a:bodyPr wrap="none" lIns="0" tIns="0" rIns="0" bIns="0" rtlCol="0" anchor="t"/>
          <a:lstStyle/>
          <a:p>
            <a:pPr indent="0" marL="0">
              <a:lnSpc>
                <a:spcPts val="2500"/>
              </a:lnSpc>
              <a:buNone/>
            </a:pPr>
            <a:r>
              <a:rPr lang="en-US" sz="2000" dirty="0">
                <a:solidFill>
                  <a:srgbClr val="49495A"/>
                </a:solidFill>
                <a:latin typeface="Libre Baskerville" pitchFamily="34" charset="0"/>
                <a:ea typeface="Libre Baskerville" pitchFamily="34" charset="-122"/>
                <a:cs typeface="Libre Baskerville" pitchFamily="34" charset="-120"/>
              </a:rPr>
              <a:t>Airports &amp; Transit</a:t>
            </a:r>
            <a:endParaRPr lang="en-US" sz="2000" dirty="0"/>
          </a:p>
        </p:txBody>
      </p:sp>
      <p:sp>
        <p:nvSpPr>
          <p:cNvPr id="6" name="Text 3"/>
          <p:cNvSpPr/>
          <p:nvPr/>
        </p:nvSpPr>
        <p:spPr>
          <a:xfrm>
            <a:off x="6482953" y="2847380"/>
            <a:ext cx="7150894" cy="652224"/>
          </a:xfrm>
          <a:prstGeom prst="rect">
            <a:avLst/>
          </a:prstGeom>
          <a:noFill/>
          <a:ln/>
        </p:spPr>
        <p:txBody>
          <a:bodyPr wrap="square" lIns="0" tIns="0" rIns="0" bIns="0" rtlCol="0" anchor="t"/>
          <a:lstStyle/>
          <a:p>
            <a:pPr indent="0" marL="0">
              <a:lnSpc>
                <a:spcPts val="2550"/>
              </a:lnSpc>
              <a:buNone/>
            </a:pPr>
            <a:r>
              <a:rPr lang="en-US" sz="1600" dirty="0">
                <a:solidFill>
                  <a:srgbClr val="49495A"/>
                </a:solidFill>
                <a:latin typeface="Open Sans" pitchFamily="34" charset="0"/>
                <a:ea typeface="Open Sans" pitchFamily="34" charset="-122"/>
                <a:cs typeface="Open Sans" pitchFamily="34" charset="-120"/>
              </a:rPr>
              <a:t>Access information and services without touching screens, enhancing hygiene and convenience for passengers.</a:t>
            </a:r>
            <a:endParaRPr lang="en-US" sz="1600" dirty="0"/>
          </a:p>
        </p:txBody>
      </p:sp>
      <p:sp>
        <p:nvSpPr>
          <p:cNvPr id="7" name="Shape 4"/>
          <p:cNvSpPr/>
          <p:nvPr/>
        </p:nvSpPr>
        <p:spPr>
          <a:xfrm>
            <a:off x="6279118" y="3907274"/>
            <a:ext cx="7558564" cy="1500664"/>
          </a:xfrm>
          <a:prstGeom prst="roundRect">
            <a:avLst>
              <a:gd name="adj" fmla="val 2038"/>
            </a:avLst>
          </a:prstGeom>
          <a:solidFill>
            <a:srgbClr val="EAE8F3"/>
          </a:solidFill>
          <a:ln/>
        </p:spPr>
      </p:sp>
      <p:sp>
        <p:nvSpPr>
          <p:cNvPr id="8" name="Text 5"/>
          <p:cNvSpPr/>
          <p:nvPr/>
        </p:nvSpPr>
        <p:spPr>
          <a:xfrm>
            <a:off x="6482953" y="4111109"/>
            <a:ext cx="3131701" cy="318492"/>
          </a:xfrm>
          <a:prstGeom prst="rect">
            <a:avLst/>
          </a:prstGeom>
          <a:noFill/>
          <a:ln/>
        </p:spPr>
        <p:txBody>
          <a:bodyPr wrap="none" lIns="0" tIns="0" rIns="0" bIns="0" rtlCol="0" anchor="t"/>
          <a:lstStyle/>
          <a:p>
            <a:pPr indent="0" marL="0">
              <a:lnSpc>
                <a:spcPts val="2500"/>
              </a:lnSpc>
              <a:buNone/>
            </a:pPr>
            <a:r>
              <a:rPr lang="en-US" sz="2000" dirty="0">
                <a:solidFill>
                  <a:srgbClr val="49495A"/>
                </a:solidFill>
                <a:latin typeface="Libre Baskerville" pitchFamily="34" charset="0"/>
                <a:ea typeface="Libre Baskerville" pitchFamily="34" charset="-122"/>
                <a:cs typeface="Libre Baskerville" pitchFamily="34" charset="-120"/>
              </a:rPr>
              <a:t>Museums &amp; Exhibitions</a:t>
            </a:r>
            <a:endParaRPr lang="en-US" sz="2000" dirty="0"/>
          </a:p>
        </p:txBody>
      </p:sp>
      <p:sp>
        <p:nvSpPr>
          <p:cNvPr id="9" name="Text 6"/>
          <p:cNvSpPr/>
          <p:nvPr/>
        </p:nvSpPr>
        <p:spPr>
          <a:xfrm>
            <a:off x="6482953" y="4551878"/>
            <a:ext cx="7150894" cy="652224"/>
          </a:xfrm>
          <a:prstGeom prst="rect">
            <a:avLst/>
          </a:prstGeom>
          <a:noFill/>
          <a:ln/>
        </p:spPr>
        <p:txBody>
          <a:bodyPr wrap="square" lIns="0" tIns="0" rIns="0" bIns="0" rtlCol="0" anchor="t"/>
          <a:lstStyle/>
          <a:p>
            <a:pPr indent="0" marL="0">
              <a:lnSpc>
                <a:spcPts val="2550"/>
              </a:lnSpc>
              <a:buNone/>
            </a:pPr>
            <a:r>
              <a:rPr lang="en-US" sz="1600" dirty="0">
                <a:solidFill>
                  <a:srgbClr val="49495A"/>
                </a:solidFill>
                <a:latin typeface="Open Sans" pitchFamily="34" charset="0"/>
                <a:ea typeface="Open Sans" pitchFamily="34" charset="-122"/>
                <a:cs typeface="Open Sans" pitchFamily="34" charset="-120"/>
              </a:rPr>
              <a:t>Create interactive digital exhibits that engage visitors in a touchless and immersive way.</a:t>
            </a:r>
            <a:endParaRPr lang="en-US" sz="1600" dirty="0"/>
          </a:p>
        </p:txBody>
      </p:sp>
      <p:sp>
        <p:nvSpPr>
          <p:cNvPr id="10" name="Shape 7"/>
          <p:cNvSpPr/>
          <p:nvPr/>
        </p:nvSpPr>
        <p:spPr>
          <a:xfrm>
            <a:off x="6279118" y="5611773"/>
            <a:ext cx="7558564" cy="1500664"/>
          </a:xfrm>
          <a:prstGeom prst="roundRect">
            <a:avLst>
              <a:gd name="adj" fmla="val 2038"/>
            </a:avLst>
          </a:prstGeom>
          <a:solidFill>
            <a:srgbClr val="EAE8F3"/>
          </a:solidFill>
          <a:ln/>
        </p:spPr>
      </p:sp>
      <p:sp>
        <p:nvSpPr>
          <p:cNvPr id="11" name="Text 8"/>
          <p:cNvSpPr/>
          <p:nvPr/>
        </p:nvSpPr>
        <p:spPr>
          <a:xfrm>
            <a:off x="6482953" y="5815608"/>
            <a:ext cx="2548176" cy="318492"/>
          </a:xfrm>
          <a:prstGeom prst="rect">
            <a:avLst/>
          </a:prstGeom>
          <a:noFill/>
          <a:ln/>
        </p:spPr>
        <p:txBody>
          <a:bodyPr wrap="none" lIns="0" tIns="0" rIns="0" bIns="0" rtlCol="0" anchor="t"/>
          <a:lstStyle/>
          <a:p>
            <a:pPr indent="0" marL="0">
              <a:lnSpc>
                <a:spcPts val="2500"/>
              </a:lnSpc>
              <a:buNone/>
            </a:pPr>
            <a:r>
              <a:rPr lang="en-US" sz="2000" dirty="0">
                <a:solidFill>
                  <a:srgbClr val="49495A"/>
                </a:solidFill>
                <a:latin typeface="Libre Baskerville" pitchFamily="34" charset="0"/>
                <a:ea typeface="Libre Baskerville" pitchFamily="34" charset="-122"/>
                <a:cs typeface="Libre Baskerville" pitchFamily="34" charset="-120"/>
              </a:rPr>
              <a:t>Retail &amp; Malls</a:t>
            </a:r>
            <a:endParaRPr lang="en-US" sz="2000" dirty="0"/>
          </a:p>
        </p:txBody>
      </p:sp>
      <p:sp>
        <p:nvSpPr>
          <p:cNvPr id="12" name="Text 9"/>
          <p:cNvSpPr/>
          <p:nvPr/>
        </p:nvSpPr>
        <p:spPr>
          <a:xfrm>
            <a:off x="6482953" y="6256377"/>
            <a:ext cx="7150894" cy="652224"/>
          </a:xfrm>
          <a:prstGeom prst="rect">
            <a:avLst/>
          </a:prstGeom>
          <a:noFill/>
          <a:ln/>
        </p:spPr>
        <p:txBody>
          <a:bodyPr wrap="square" lIns="0" tIns="0" rIns="0" bIns="0" rtlCol="0" anchor="t"/>
          <a:lstStyle/>
          <a:p>
            <a:pPr indent="0" marL="0">
              <a:lnSpc>
                <a:spcPts val="2550"/>
              </a:lnSpc>
              <a:buNone/>
            </a:pPr>
            <a:r>
              <a:rPr lang="en-US" sz="1600" dirty="0">
                <a:solidFill>
                  <a:srgbClr val="49495A"/>
                </a:solidFill>
                <a:latin typeface="Open Sans" pitchFamily="34" charset="0"/>
                <a:ea typeface="Open Sans" pitchFamily="34" charset="-122"/>
                <a:cs typeface="Open Sans" pitchFamily="34" charset="-120"/>
              </a:rPr>
              <a:t>Enable hands-free browsing and product selection, improving the shopping experience for customers.</a:t>
            </a:r>
            <a:endParaRPr lang="en-US" sz="1600" dirty="0"/>
          </a:p>
        </p:txBody>
      </p:sp>
      <p:sp>
        <p:nvSpPr>
          <p:cNvPr id="13" name="Shape 10"/>
          <p:cNvSpPr/>
          <p:nvPr/>
        </p:nvSpPr>
        <p:spPr>
          <a:xfrm>
            <a:off x="6279118" y="7316272"/>
            <a:ext cx="7558564" cy="1500664"/>
          </a:xfrm>
          <a:prstGeom prst="roundRect">
            <a:avLst>
              <a:gd name="adj" fmla="val 2038"/>
            </a:avLst>
          </a:prstGeom>
          <a:solidFill>
            <a:srgbClr val="EAE8F3"/>
          </a:solidFill>
          <a:ln/>
        </p:spPr>
      </p:sp>
      <p:sp>
        <p:nvSpPr>
          <p:cNvPr id="14" name="Text 11"/>
          <p:cNvSpPr/>
          <p:nvPr/>
        </p:nvSpPr>
        <p:spPr>
          <a:xfrm>
            <a:off x="6482953" y="7520107"/>
            <a:ext cx="2548176" cy="318492"/>
          </a:xfrm>
          <a:prstGeom prst="rect">
            <a:avLst/>
          </a:prstGeom>
          <a:noFill/>
          <a:ln/>
        </p:spPr>
        <p:txBody>
          <a:bodyPr wrap="none" lIns="0" tIns="0" rIns="0" bIns="0" rtlCol="0" anchor="t"/>
          <a:lstStyle/>
          <a:p>
            <a:pPr indent="0" marL="0">
              <a:lnSpc>
                <a:spcPts val="2500"/>
              </a:lnSpc>
              <a:buNone/>
            </a:pPr>
            <a:r>
              <a:rPr lang="en-US" sz="2000" dirty="0">
                <a:solidFill>
                  <a:srgbClr val="49495A"/>
                </a:solidFill>
                <a:latin typeface="Libre Baskerville" pitchFamily="34" charset="0"/>
                <a:ea typeface="Libre Baskerville" pitchFamily="34" charset="-122"/>
                <a:cs typeface="Libre Baskerville" pitchFamily="34" charset="-120"/>
              </a:rPr>
              <a:t>Public Spaces</a:t>
            </a:r>
            <a:endParaRPr lang="en-US" sz="2000" dirty="0"/>
          </a:p>
        </p:txBody>
      </p:sp>
      <p:sp>
        <p:nvSpPr>
          <p:cNvPr id="15" name="Text 12"/>
          <p:cNvSpPr/>
          <p:nvPr/>
        </p:nvSpPr>
        <p:spPr>
          <a:xfrm>
            <a:off x="6482953" y="7960876"/>
            <a:ext cx="7150894" cy="652224"/>
          </a:xfrm>
          <a:prstGeom prst="rect">
            <a:avLst/>
          </a:prstGeom>
          <a:noFill/>
          <a:ln/>
        </p:spPr>
        <p:txBody>
          <a:bodyPr wrap="square" lIns="0" tIns="0" rIns="0" bIns="0" rtlCol="0" anchor="t"/>
          <a:lstStyle/>
          <a:p>
            <a:pPr indent="0" marL="0">
              <a:lnSpc>
                <a:spcPts val="2550"/>
              </a:lnSpc>
              <a:buNone/>
            </a:pPr>
            <a:r>
              <a:rPr lang="en-US" sz="1600" dirty="0">
                <a:solidFill>
                  <a:srgbClr val="49495A"/>
                </a:solidFill>
                <a:latin typeface="Open Sans" pitchFamily="34" charset="0"/>
                <a:ea typeface="Open Sans" pitchFamily="34" charset="-122"/>
                <a:cs typeface="Open Sans" pitchFamily="34" charset="-120"/>
              </a:rPr>
              <a:t>Reduce physical contact in public areas, promoting better hygiene and safety for everyone.</a:t>
            </a:r>
            <a:endParaRPr lang="en-US" sz="1600" dirty="0"/>
          </a:p>
        </p:txBody>
      </p:sp>
      <p:sp>
        <p:nvSpPr>
          <p:cNvPr id="16" name="Text 13"/>
          <p:cNvSpPr/>
          <p:nvPr/>
        </p:nvSpPr>
        <p:spPr>
          <a:xfrm>
            <a:off x="6279118" y="9046250"/>
            <a:ext cx="7558564" cy="1304449"/>
          </a:xfrm>
          <a:prstGeom prst="rect">
            <a:avLst/>
          </a:prstGeom>
          <a:noFill/>
          <a:ln/>
        </p:spPr>
        <p:txBody>
          <a:bodyPr wrap="square" lIns="0" tIns="0" rIns="0" bIns="0" rtlCol="0" anchor="t"/>
          <a:lstStyle/>
          <a:p>
            <a:pPr indent="0" marL="0">
              <a:lnSpc>
                <a:spcPts val="2550"/>
              </a:lnSpc>
              <a:buNone/>
            </a:pPr>
            <a:r>
              <a:rPr lang="en-US" sz="1600" dirty="0">
                <a:solidFill>
                  <a:srgbClr val="49495A"/>
                </a:solidFill>
                <a:latin typeface="Open Sans" pitchFamily="34" charset="0"/>
                <a:ea typeface="Open Sans" pitchFamily="34" charset="-122"/>
                <a:cs typeface="Open Sans" pitchFamily="34" charset="-120"/>
              </a:rPr>
              <a:t>Our system can benefit a wide range of users, including travelers, museum visitors, shoppers, and individuals with disabilities. By adapting our technology to different environments, we can create more accessible and hygienic public spaces.</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10972800"/>
          </a:xfrm>
          <a:prstGeom prst="rect">
            <a:avLst/>
          </a:prstGeom>
        </p:spPr>
      </p:pic>
      <p:sp>
        <p:nvSpPr>
          <p:cNvPr id="3" name="Text 0"/>
          <p:cNvSpPr/>
          <p:nvPr/>
        </p:nvSpPr>
        <p:spPr>
          <a:xfrm>
            <a:off x="793790" y="668298"/>
            <a:ext cx="7556421" cy="1346835"/>
          </a:xfrm>
          <a:prstGeom prst="rect">
            <a:avLst/>
          </a:prstGeom>
          <a:noFill/>
          <a:ln/>
        </p:spPr>
        <p:txBody>
          <a:bodyPr wrap="square" lIns="0" tIns="0" rIns="0" bIns="0" rtlCol="0" anchor="t"/>
          <a:lstStyle/>
          <a:p>
            <a:pPr indent="0" marL="0">
              <a:lnSpc>
                <a:spcPts val="5300"/>
              </a:lnSpc>
              <a:buNone/>
            </a:pPr>
            <a:r>
              <a:rPr lang="en-US" sz="4200" dirty="0">
                <a:solidFill>
                  <a:srgbClr val="403CCF"/>
                </a:solidFill>
                <a:latin typeface="Libre Baskerville" pitchFamily="34" charset="0"/>
                <a:ea typeface="Libre Baskerville" pitchFamily="34" charset="-122"/>
                <a:cs typeface="Libre Baskerville" pitchFamily="34" charset="-120"/>
              </a:rPr>
              <a:t>System Architecture: How It All Works</a:t>
            </a:r>
            <a:endParaRPr lang="en-US" sz="4200" dirty="0"/>
          </a:p>
        </p:txBody>
      </p:sp>
      <p:pic>
        <p:nvPicPr>
          <p:cNvPr id="4" name="Image 1" descr="preencoded.png">    </p:cNvPr>
          <p:cNvPicPr>
            <a:picLocks noChangeAspect="1"/>
          </p:cNvPicPr>
          <p:nvPr/>
        </p:nvPicPr>
        <p:blipFill>
          <a:blip r:embed="rId2"/>
          <a:stretch>
            <a:fillRect/>
          </a:stretch>
        </p:blipFill>
        <p:spPr>
          <a:xfrm>
            <a:off x="793790" y="2338268"/>
            <a:ext cx="1077397" cy="1586151"/>
          </a:xfrm>
          <a:prstGeom prst="rect">
            <a:avLst/>
          </a:prstGeom>
        </p:spPr>
      </p:pic>
      <p:sp>
        <p:nvSpPr>
          <p:cNvPr id="5" name="Text 1"/>
          <p:cNvSpPr/>
          <p:nvPr/>
        </p:nvSpPr>
        <p:spPr>
          <a:xfrm>
            <a:off x="2194322" y="2553653"/>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Gesture Detection</a:t>
            </a:r>
            <a:endParaRPr lang="en-US" sz="2100" dirty="0"/>
          </a:p>
        </p:txBody>
      </p:sp>
      <p:sp>
        <p:nvSpPr>
          <p:cNvPr id="6" name="Text 2"/>
          <p:cNvSpPr/>
          <p:nvPr/>
        </p:nvSpPr>
        <p:spPr>
          <a:xfrm>
            <a:off x="2194322" y="3019425"/>
            <a:ext cx="6155888" cy="689610"/>
          </a:xfrm>
          <a:prstGeom prst="rect">
            <a:avLst/>
          </a:prstGeom>
          <a:noFill/>
          <a:ln/>
        </p:spPr>
        <p:txBody>
          <a:bodyPr wrap="square" lIns="0" tIns="0" rIns="0" bIns="0" rtlCol="0" anchor="t"/>
          <a:lstStyle/>
          <a:p>
            <a:pPr algn="l" indent="0" marL="0">
              <a:lnSpc>
                <a:spcPts val="2700"/>
              </a:lnSpc>
              <a:buNone/>
            </a:pPr>
            <a:r>
              <a:rPr lang="en-US" sz="1650" dirty="0">
                <a:solidFill>
                  <a:srgbClr val="49495A"/>
                </a:solidFill>
                <a:latin typeface="Open Sans" pitchFamily="34" charset="0"/>
                <a:ea typeface="Open Sans" pitchFamily="34" charset="-122"/>
                <a:cs typeface="Open Sans" pitchFamily="34" charset="-120"/>
              </a:rPr>
              <a:t>Depth-sensing cameras capture user hand gestures in real-time.</a:t>
            </a:r>
            <a:endParaRPr lang="en-US" sz="1650" dirty="0"/>
          </a:p>
        </p:txBody>
      </p:sp>
      <p:pic>
        <p:nvPicPr>
          <p:cNvPr id="7" name="Image 2" descr="preencoded.png">    </p:cNvPr>
          <p:cNvPicPr>
            <a:picLocks noChangeAspect="1"/>
          </p:cNvPicPr>
          <p:nvPr/>
        </p:nvPicPr>
        <p:blipFill>
          <a:blip r:embed="rId3"/>
          <a:stretch>
            <a:fillRect/>
          </a:stretch>
        </p:blipFill>
        <p:spPr>
          <a:xfrm>
            <a:off x="793790" y="3924419"/>
            <a:ext cx="1077397" cy="1586151"/>
          </a:xfrm>
          <a:prstGeom prst="rect">
            <a:avLst/>
          </a:prstGeom>
        </p:spPr>
      </p:pic>
      <p:sp>
        <p:nvSpPr>
          <p:cNvPr id="8" name="Text 3"/>
          <p:cNvSpPr/>
          <p:nvPr/>
        </p:nvSpPr>
        <p:spPr>
          <a:xfrm>
            <a:off x="2194322" y="4139803"/>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AI Processing</a:t>
            </a:r>
            <a:endParaRPr lang="en-US" sz="2100" dirty="0"/>
          </a:p>
        </p:txBody>
      </p:sp>
      <p:sp>
        <p:nvSpPr>
          <p:cNvPr id="9" name="Text 4"/>
          <p:cNvSpPr/>
          <p:nvPr/>
        </p:nvSpPr>
        <p:spPr>
          <a:xfrm>
            <a:off x="2194322" y="4605576"/>
            <a:ext cx="6155888" cy="689610"/>
          </a:xfrm>
          <a:prstGeom prst="rect">
            <a:avLst/>
          </a:prstGeom>
          <a:noFill/>
          <a:ln/>
        </p:spPr>
        <p:txBody>
          <a:bodyPr wrap="square" lIns="0" tIns="0" rIns="0" bIns="0" rtlCol="0" anchor="t"/>
          <a:lstStyle/>
          <a:p>
            <a:pPr algn="l" indent="0" marL="0">
              <a:lnSpc>
                <a:spcPts val="2700"/>
              </a:lnSpc>
              <a:buNone/>
            </a:pPr>
            <a:r>
              <a:rPr lang="en-US" sz="1650" dirty="0">
                <a:solidFill>
                  <a:srgbClr val="49495A"/>
                </a:solidFill>
                <a:latin typeface="Open Sans" pitchFamily="34" charset="0"/>
                <a:ea typeface="Open Sans" pitchFamily="34" charset="-122"/>
                <a:cs typeface="Open Sans" pitchFamily="34" charset="-120"/>
              </a:rPr>
              <a:t>AI models (MediaPipe, OpenCV, TensorFlow) process gestures and translate them into commands.</a:t>
            </a:r>
            <a:endParaRPr lang="en-US" sz="1650" dirty="0"/>
          </a:p>
        </p:txBody>
      </p:sp>
      <p:pic>
        <p:nvPicPr>
          <p:cNvPr id="10" name="Image 3" descr="preencoded.png">    </p:cNvPr>
          <p:cNvPicPr>
            <a:picLocks noChangeAspect="1"/>
          </p:cNvPicPr>
          <p:nvPr/>
        </p:nvPicPr>
        <p:blipFill>
          <a:blip r:embed="rId4"/>
          <a:stretch>
            <a:fillRect/>
          </a:stretch>
        </p:blipFill>
        <p:spPr>
          <a:xfrm>
            <a:off x="793790" y="5510570"/>
            <a:ext cx="1077397" cy="1586151"/>
          </a:xfrm>
          <a:prstGeom prst="rect">
            <a:avLst/>
          </a:prstGeom>
        </p:spPr>
      </p:pic>
      <p:sp>
        <p:nvSpPr>
          <p:cNvPr id="11" name="Text 5"/>
          <p:cNvSpPr/>
          <p:nvPr/>
        </p:nvSpPr>
        <p:spPr>
          <a:xfrm>
            <a:off x="2194322" y="5725954"/>
            <a:ext cx="2819876" cy="336590"/>
          </a:xfrm>
          <a:prstGeom prst="rect">
            <a:avLst/>
          </a:prstGeom>
          <a:noFill/>
          <a:ln/>
        </p:spPr>
        <p:txBody>
          <a:bodyPr wrap="none" lIns="0" tIns="0" rIns="0" bIns="0" rtlCol="0" anchor="t"/>
          <a:lstStyle/>
          <a:p>
            <a:pPr algn="l" indent="0" marL="0">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Backend Translation</a:t>
            </a:r>
            <a:endParaRPr lang="en-US" sz="2100" dirty="0"/>
          </a:p>
        </p:txBody>
      </p:sp>
      <p:sp>
        <p:nvSpPr>
          <p:cNvPr id="12" name="Text 6"/>
          <p:cNvSpPr/>
          <p:nvPr/>
        </p:nvSpPr>
        <p:spPr>
          <a:xfrm>
            <a:off x="2194322" y="6191726"/>
            <a:ext cx="6155888" cy="689610"/>
          </a:xfrm>
          <a:prstGeom prst="rect">
            <a:avLst/>
          </a:prstGeom>
          <a:noFill/>
          <a:ln/>
        </p:spPr>
        <p:txBody>
          <a:bodyPr wrap="square" lIns="0" tIns="0" rIns="0" bIns="0" rtlCol="0" anchor="t"/>
          <a:lstStyle/>
          <a:p>
            <a:pPr algn="l" indent="0" marL="0">
              <a:lnSpc>
                <a:spcPts val="2700"/>
              </a:lnSpc>
              <a:buNone/>
            </a:pPr>
            <a:r>
              <a:rPr lang="en-US" sz="1650" dirty="0">
                <a:solidFill>
                  <a:srgbClr val="49495A"/>
                </a:solidFill>
                <a:latin typeface="Open Sans" pitchFamily="34" charset="0"/>
                <a:ea typeface="Open Sans" pitchFamily="34" charset="-122"/>
                <a:cs typeface="Open Sans" pitchFamily="34" charset="-120"/>
              </a:rPr>
              <a:t>Backend system translates gestures into corresponding UI actions.</a:t>
            </a:r>
            <a:endParaRPr lang="en-US" sz="1650" dirty="0"/>
          </a:p>
        </p:txBody>
      </p:sp>
      <p:pic>
        <p:nvPicPr>
          <p:cNvPr id="13" name="Image 4" descr="preencoded.png">    </p:cNvPr>
          <p:cNvPicPr>
            <a:picLocks noChangeAspect="1"/>
          </p:cNvPicPr>
          <p:nvPr/>
        </p:nvPicPr>
        <p:blipFill>
          <a:blip r:embed="rId5"/>
          <a:stretch>
            <a:fillRect/>
          </a:stretch>
        </p:blipFill>
        <p:spPr>
          <a:xfrm>
            <a:off x="793790" y="7096720"/>
            <a:ext cx="1077397" cy="1586151"/>
          </a:xfrm>
          <a:prstGeom prst="rect">
            <a:avLst/>
          </a:prstGeom>
        </p:spPr>
      </p:pic>
      <p:sp>
        <p:nvSpPr>
          <p:cNvPr id="14" name="Text 7"/>
          <p:cNvSpPr/>
          <p:nvPr/>
        </p:nvSpPr>
        <p:spPr>
          <a:xfrm>
            <a:off x="2194322" y="7312104"/>
            <a:ext cx="2693551" cy="336590"/>
          </a:xfrm>
          <a:prstGeom prst="rect">
            <a:avLst/>
          </a:prstGeom>
          <a:noFill/>
          <a:ln/>
        </p:spPr>
        <p:txBody>
          <a:bodyPr wrap="none" lIns="0" tIns="0" rIns="0" bIns="0" rtlCol="0" anchor="t"/>
          <a:lstStyle/>
          <a:p>
            <a:pPr algn="l" indent="0" marL="0">
              <a:lnSpc>
                <a:spcPts val="2650"/>
              </a:lnSpc>
              <a:buNone/>
            </a:pPr>
            <a:r>
              <a:rPr lang="en-US" sz="2100" dirty="0">
                <a:solidFill>
                  <a:srgbClr val="49495A"/>
                </a:solidFill>
                <a:latin typeface="Libre Baskerville" pitchFamily="34" charset="0"/>
                <a:ea typeface="Libre Baskerville" pitchFamily="34" charset="-122"/>
                <a:cs typeface="Libre Baskerville" pitchFamily="34" charset="-120"/>
              </a:rPr>
              <a:t>Frontend Feedback</a:t>
            </a:r>
            <a:endParaRPr lang="en-US" sz="2100" dirty="0"/>
          </a:p>
        </p:txBody>
      </p:sp>
      <p:sp>
        <p:nvSpPr>
          <p:cNvPr id="15" name="Text 8"/>
          <p:cNvSpPr/>
          <p:nvPr/>
        </p:nvSpPr>
        <p:spPr>
          <a:xfrm>
            <a:off x="2194322" y="7777877"/>
            <a:ext cx="6155888" cy="689610"/>
          </a:xfrm>
          <a:prstGeom prst="rect">
            <a:avLst/>
          </a:prstGeom>
          <a:noFill/>
          <a:ln/>
        </p:spPr>
        <p:txBody>
          <a:bodyPr wrap="square" lIns="0" tIns="0" rIns="0" bIns="0" rtlCol="0" anchor="t"/>
          <a:lstStyle/>
          <a:p>
            <a:pPr algn="l" indent="0" marL="0">
              <a:lnSpc>
                <a:spcPts val="2700"/>
              </a:lnSpc>
              <a:buNone/>
            </a:pPr>
            <a:r>
              <a:rPr lang="en-US" sz="1650" dirty="0">
                <a:solidFill>
                  <a:srgbClr val="49495A"/>
                </a:solidFill>
                <a:latin typeface="Open Sans" pitchFamily="34" charset="0"/>
                <a:ea typeface="Open Sans" pitchFamily="34" charset="-122"/>
                <a:cs typeface="Open Sans" pitchFamily="34" charset="-120"/>
              </a:rPr>
              <a:t>Frontend displays real-time feedback through voice and visuals.</a:t>
            </a:r>
            <a:endParaRPr lang="en-US" sz="1650" dirty="0"/>
          </a:p>
        </p:txBody>
      </p:sp>
      <p:sp>
        <p:nvSpPr>
          <p:cNvPr id="16" name="Text 9"/>
          <p:cNvSpPr/>
          <p:nvPr/>
        </p:nvSpPr>
        <p:spPr>
          <a:xfrm>
            <a:off x="793790" y="8925282"/>
            <a:ext cx="7556421" cy="1379220"/>
          </a:xfrm>
          <a:prstGeom prst="rect">
            <a:avLst/>
          </a:prstGeom>
          <a:noFill/>
          <a:ln/>
        </p:spPr>
        <p:txBody>
          <a:bodyPr wrap="square" lIns="0" tIns="0" rIns="0" bIns="0" rtlCol="0" anchor="t"/>
          <a:lstStyle/>
          <a:p>
            <a:pPr indent="0" marL="0">
              <a:lnSpc>
                <a:spcPts val="2700"/>
              </a:lnSpc>
              <a:buNone/>
            </a:pPr>
            <a:r>
              <a:rPr lang="en-US" sz="1650" dirty="0">
                <a:solidFill>
                  <a:srgbClr val="49495A"/>
                </a:solidFill>
                <a:latin typeface="Open Sans" pitchFamily="34" charset="0"/>
                <a:ea typeface="Open Sans" pitchFamily="34" charset="-122"/>
                <a:cs typeface="Open Sans" pitchFamily="34" charset="-120"/>
              </a:rPr>
              <a:t>The system architecture is designed to be modular and scalable, allowing for easy integration with existing kiosk systems. Our AI models are trained to recognize a variety of hand gestures, ensuring a smooth and intuitive user experience.</a:t>
            </a:r>
            <a:endParaRPr lang="en-US" sz="16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10972800"/>
          </a:xfrm>
          <a:prstGeom prst="rect">
            <a:avLst/>
          </a:prstGeom>
        </p:spPr>
      </p:pic>
      <p:sp>
        <p:nvSpPr>
          <p:cNvPr id="3" name="Text 0"/>
          <p:cNvSpPr/>
          <p:nvPr/>
        </p:nvSpPr>
        <p:spPr>
          <a:xfrm>
            <a:off x="793790" y="1901547"/>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Technology Stack: Tools and Frameworks</a:t>
            </a:r>
            <a:endParaRPr lang="en-US" sz="4450" dirty="0"/>
          </a:p>
        </p:txBody>
      </p:sp>
      <p:sp>
        <p:nvSpPr>
          <p:cNvPr id="4" name="Shape 1"/>
          <p:cNvSpPr/>
          <p:nvPr/>
        </p:nvSpPr>
        <p:spPr>
          <a:xfrm>
            <a:off x="793790" y="3659267"/>
            <a:ext cx="7556421" cy="3342323"/>
          </a:xfrm>
          <a:prstGeom prst="roundRect">
            <a:avLst>
              <a:gd name="adj" fmla="val 1018"/>
            </a:avLst>
          </a:prstGeom>
          <a:noFill/>
          <a:ln w="7620">
            <a:solidFill>
              <a:srgbClr val="000000">
                <a:alpha val="8000"/>
              </a:srgbClr>
            </a:solidFill>
            <a:prstDash val="solid"/>
          </a:ln>
        </p:spPr>
      </p:sp>
      <p:sp>
        <p:nvSpPr>
          <p:cNvPr id="5" name="Shape 2"/>
          <p:cNvSpPr/>
          <p:nvPr/>
        </p:nvSpPr>
        <p:spPr>
          <a:xfrm>
            <a:off x="801410" y="3666887"/>
            <a:ext cx="7541181" cy="650319"/>
          </a:xfrm>
          <a:prstGeom prst="rect">
            <a:avLst/>
          </a:prstGeom>
          <a:solidFill>
            <a:srgbClr val="FFFFFF">
              <a:alpha val="4000"/>
            </a:srgbClr>
          </a:solidFill>
          <a:ln/>
        </p:spPr>
      </p:sp>
      <p:sp>
        <p:nvSpPr>
          <p:cNvPr id="6" name="Text 3"/>
          <p:cNvSpPr/>
          <p:nvPr/>
        </p:nvSpPr>
        <p:spPr>
          <a:xfrm>
            <a:off x="1028224" y="3810595"/>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Programming Languages</a:t>
            </a:r>
            <a:endParaRPr lang="en-US" sz="1750" dirty="0"/>
          </a:p>
        </p:txBody>
      </p:sp>
      <p:sp>
        <p:nvSpPr>
          <p:cNvPr id="7" name="Text 4"/>
          <p:cNvSpPr/>
          <p:nvPr/>
        </p:nvSpPr>
        <p:spPr>
          <a:xfrm>
            <a:off x="4802624" y="3810595"/>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Python, JavaScript</a:t>
            </a:r>
            <a:endParaRPr lang="en-US" sz="1750" dirty="0"/>
          </a:p>
        </p:txBody>
      </p:sp>
      <p:sp>
        <p:nvSpPr>
          <p:cNvPr id="8" name="Shape 5"/>
          <p:cNvSpPr/>
          <p:nvPr/>
        </p:nvSpPr>
        <p:spPr>
          <a:xfrm>
            <a:off x="801410" y="4317206"/>
            <a:ext cx="7541181" cy="650319"/>
          </a:xfrm>
          <a:prstGeom prst="rect">
            <a:avLst/>
          </a:prstGeom>
          <a:solidFill>
            <a:srgbClr val="000000">
              <a:alpha val="4000"/>
            </a:srgbClr>
          </a:solidFill>
          <a:ln/>
        </p:spPr>
      </p:sp>
      <p:sp>
        <p:nvSpPr>
          <p:cNvPr id="9" name="Text 6"/>
          <p:cNvSpPr/>
          <p:nvPr/>
        </p:nvSpPr>
        <p:spPr>
          <a:xfrm>
            <a:off x="1028224" y="4460915"/>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Frameworks</a:t>
            </a:r>
            <a:endParaRPr lang="en-US" sz="1750" dirty="0"/>
          </a:p>
        </p:txBody>
      </p:sp>
      <p:sp>
        <p:nvSpPr>
          <p:cNvPr id="10" name="Text 7"/>
          <p:cNvSpPr/>
          <p:nvPr/>
        </p:nvSpPr>
        <p:spPr>
          <a:xfrm>
            <a:off x="4802624" y="4460915"/>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React.js, Streamlit</a:t>
            </a:r>
            <a:endParaRPr lang="en-US" sz="1750" dirty="0"/>
          </a:p>
        </p:txBody>
      </p:sp>
      <p:sp>
        <p:nvSpPr>
          <p:cNvPr id="11" name="Shape 8"/>
          <p:cNvSpPr/>
          <p:nvPr/>
        </p:nvSpPr>
        <p:spPr>
          <a:xfrm>
            <a:off x="801410" y="4967526"/>
            <a:ext cx="7541181" cy="1013222"/>
          </a:xfrm>
          <a:prstGeom prst="rect">
            <a:avLst/>
          </a:prstGeom>
          <a:solidFill>
            <a:srgbClr val="FFFFFF">
              <a:alpha val="4000"/>
            </a:srgbClr>
          </a:solidFill>
          <a:ln/>
        </p:spPr>
      </p:sp>
      <p:sp>
        <p:nvSpPr>
          <p:cNvPr id="12" name="Text 9"/>
          <p:cNvSpPr/>
          <p:nvPr/>
        </p:nvSpPr>
        <p:spPr>
          <a:xfrm>
            <a:off x="1028224" y="5111234"/>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AI Tools</a:t>
            </a:r>
            <a:endParaRPr lang="en-US" sz="1750" dirty="0"/>
          </a:p>
        </p:txBody>
      </p:sp>
      <p:sp>
        <p:nvSpPr>
          <p:cNvPr id="13" name="Text 10"/>
          <p:cNvSpPr/>
          <p:nvPr/>
        </p:nvSpPr>
        <p:spPr>
          <a:xfrm>
            <a:off x="4802624" y="5111234"/>
            <a:ext cx="3313152" cy="725805"/>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MediaPipe, OpenCV, TensorFlow</a:t>
            </a:r>
            <a:endParaRPr lang="en-US" sz="1750" dirty="0"/>
          </a:p>
        </p:txBody>
      </p:sp>
      <p:sp>
        <p:nvSpPr>
          <p:cNvPr id="14" name="Shape 11"/>
          <p:cNvSpPr/>
          <p:nvPr/>
        </p:nvSpPr>
        <p:spPr>
          <a:xfrm>
            <a:off x="801410" y="5980748"/>
            <a:ext cx="7541181" cy="1013222"/>
          </a:xfrm>
          <a:prstGeom prst="rect">
            <a:avLst/>
          </a:prstGeom>
          <a:solidFill>
            <a:srgbClr val="000000">
              <a:alpha val="4000"/>
            </a:srgbClr>
          </a:solidFill>
          <a:ln/>
        </p:spPr>
      </p:sp>
      <p:sp>
        <p:nvSpPr>
          <p:cNvPr id="15" name="Text 12"/>
          <p:cNvSpPr/>
          <p:nvPr/>
        </p:nvSpPr>
        <p:spPr>
          <a:xfrm>
            <a:off x="1028224" y="6124456"/>
            <a:ext cx="3313152" cy="362903"/>
          </a:xfrm>
          <a:prstGeom prst="rect">
            <a:avLst/>
          </a:prstGeom>
          <a:noFill/>
          <a:ln/>
        </p:spPr>
        <p:txBody>
          <a:bodyPr wrap="non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Hardware</a:t>
            </a:r>
            <a:endParaRPr lang="en-US" sz="1750" dirty="0"/>
          </a:p>
        </p:txBody>
      </p:sp>
      <p:sp>
        <p:nvSpPr>
          <p:cNvPr id="16" name="Text 13"/>
          <p:cNvSpPr/>
          <p:nvPr/>
        </p:nvSpPr>
        <p:spPr>
          <a:xfrm>
            <a:off x="4802624" y="6124456"/>
            <a:ext cx="3313152" cy="725805"/>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Depth-sensing camera (Leap Motion, Intel RealSense)</a:t>
            </a:r>
            <a:endParaRPr lang="en-US" sz="1750" dirty="0"/>
          </a:p>
        </p:txBody>
      </p:sp>
      <p:sp>
        <p:nvSpPr>
          <p:cNvPr id="17" name="Text 14"/>
          <p:cNvSpPr/>
          <p:nvPr/>
        </p:nvSpPr>
        <p:spPr>
          <a:xfrm>
            <a:off x="793790" y="7256740"/>
            <a:ext cx="7556421" cy="1814512"/>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Our technology stack includes a combination of open-source tools and industry-standard frameworks. This allows us to leverage the latest advancements in AI and web development, ensuring a robust and scalable system. React.js ensures high performance and a great user experience.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950720"/>
            <a:ext cx="12708850" cy="708779"/>
          </a:xfrm>
          <a:prstGeom prst="rect">
            <a:avLst/>
          </a:prstGeom>
          <a:noFill/>
          <a:ln/>
        </p:spPr>
        <p:txBody>
          <a:bodyPr wrap="none" lIns="0" tIns="0" rIns="0" bIns="0" rtlCol="0" anchor="t"/>
          <a:lstStyle/>
          <a:p>
            <a:pPr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Development Process and Challenges Faced</a:t>
            </a:r>
            <a:endParaRPr lang="en-US" sz="4450" dirty="0"/>
          </a:p>
        </p:txBody>
      </p:sp>
      <p:sp>
        <p:nvSpPr>
          <p:cNvPr id="3" name="Text 1"/>
          <p:cNvSpPr/>
          <p:nvPr/>
        </p:nvSpPr>
        <p:spPr>
          <a:xfrm>
            <a:off x="1743789" y="4787503"/>
            <a:ext cx="2835235" cy="354330"/>
          </a:xfrm>
          <a:prstGeom prst="rect">
            <a:avLst/>
          </a:prstGeom>
          <a:noFill/>
          <a:ln/>
        </p:spPr>
        <p:txBody>
          <a:bodyPr wrap="none" lIns="0" tIns="0" rIns="0" bIns="0" rtlCol="0" anchor="t"/>
          <a:lstStyle/>
          <a:p>
            <a:pPr algn="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AI Training</a:t>
            </a:r>
            <a:endParaRPr lang="en-US" sz="2200" dirty="0"/>
          </a:p>
        </p:txBody>
      </p:sp>
      <p:sp>
        <p:nvSpPr>
          <p:cNvPr id="4" name="Text 2"/>
          <p:cNvSpPr/>
          <p:nvPr/>
        </p:nvSpPr>
        <p:spPr>
          <a:xfrm>
            <a:off x="793790" y="5277922"/>
            <a:ext cx="3785235" cy="725805"/>
          </a:xfrm>
          <a:prstGeom prst="rect">
            <a:avLst/>
          </a:prstGeom>
          <a:noFill/>
          <a:ln/>
        </p:spPr>
        <p:txBody>
          <a:bodyPr wrap="square" lIns="0" tIns="0" rIns="0" bIns="0" rtlCol="0" anchor="t"/>
          <a:lstStyle/>
          <a:p>
            <a:pPr algn="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Training AI models for accurate gesture recognition was a key step.</a:t>
            </a:r>
            <a:endParaRPr lang="en-US" sz="1750" dirty="0"/>
          </a:p>
        </p:txBody>
      </p:sp>
      <p:pic>
        <p:nvPicPr>
          <p:cNvPr id="5" name="Image 0" descr="preencoded.png">    </p:cNvPr>
          <p:cNvPicPr>
            <a:picLocks noChangeAspect="1"/>
          </p:cNvPicPr>
          <p:nvPr/>
        </p:nvPicPr>
        <p:blipFill>
          <a:blip r:embed="rId1"/>
          <a:stretch>
            <a:fillRect/>
          </a:stretch>
        </p:blipFill>
        <p:spPr>
          <a:xfrm>
            <a:off x="5032653" y="3113127"/>
            <a:ext cx="4564975" cy="4564975"/>
          </a:xfrm>
          <a:prstGeom prst="rect">
            <a:avLst/>
          </a:prstGeom>
        </p:spPr>
      </p:pic>
      <p:sp>
        <p:nvSpPr>
          <p:cNvPr id="6" name="Text 3"/>
          <p:cNvSpPr/>
          <p:nvPr/>
        </p:nvSpPr>
        <p:spPr>
          <a:xfrm>
            <a:off x="5677853" y="4894064"/>
            <a:ext cx="126444" cy="453509"/>
          </a:xfrm>
          <a:prstGeom prst="rect">
            <a:avLst/>
          </a:prstGeom>
          <a:noFill/>
          <a:ln/>
        </p:spPr>
        <p:txBody>
          <a:bodyPr wrap="none" lIns="0" tIns="0" rIns="0" bIns="0" rtlCol="0" anchor="t"/>
          <a:lstStyle/>
          <a:p>
            <a:pPr indent="0" marL="0">
              <a:lnSpc>
                <a:spcPts val="3550"/>
              </a:lnSpc>
              <a:buNone/>
            </a:pPr>
            <a:r>
              <a:rPr lang="en-US" sz="2200" dirty="0">
                <a:solidFill>
                  <a:srgbClr val="49495A"/>
                </a:solidFill>
                <a:latin typeface="Libre Baskerville" pitchFamily="34" charset="0"/>
                <a:ea typeface="Libre Baskerville" pitchFamily="34" charset="-122"/>
                <a:cs typeface="Libre Baskerville" pitchFamily="34" charset="-120"/>
              </a:rPr>
              <a:t>1</a:t>
            </a:r>
            <a:endParaRPr lang="en-US" sz="2200" dirty="0"/>
          </a:p>
        </p:txBody>
      </p:sp>
      <p:sp>
        <p:nvSpPr>
          <p:cNvPr id="7" name="Text 4"/>
          <p:cNvSpPr/>
          <p:nvPr/>
        </p:nvSpPr>
        <p:spPr>
          <a:xfrm>
            <a:off x="9937790" y="3470434"/>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Gesture Mapping</a:t>
            </a:r>
            <a:endParaRPr lang="en-US" sz="2200" dirty="0"/>
          </a:p>
        </p:txBody>
      </p:sp>
      <p:sp>
        <p:nvSpPr>
          <p:cNvPr id="8" name="Text 5"/>
          <p:cNvSpPr/>
          <p:nvPr/>
        </p:nvSpPr>
        <p:spPr>
          <a:xfrm>
            <a:off x="9937790" y="3960852"/>
            <a:ext cx="3898821" cy="1088708"/>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Mapping gestures to specific commands required careful consideration.</a:t>
            </a:r>
            <a:endParaRPr lang="en-US" sz="1750" dirty="0"/>
          </a:p>
        </p:txBody>
      </p:sp>
      <p:pic>
        <p:nvPicPr>
          <p:cNvPr id="9" name="Image 1" descr="preencoded.png">    </p:cNvPr>
          <p:cNvPicPr>
            <a:picLocks noChangeAspect="1"/>
          </p:cNvPicPr>
          <p:nvPr/>
        </p:nvPicPr>
        <p:blipFill>
          <a:blip r:embed="rId2"/>
          <a:stretch>
            <a:fillRect/>
          </a:stretch>
        </p:blipFill>
        <p:spPr>
          <a:xfrm>
            <a:off x="5032653" y="3113127"/>
            <a:ext cx="4564975" cy="4564975"/>
          </a:xfrm>
          <a:prstGeom prst="rect">
            <a:avLst/>
          </a:prstGeom>
        </p:spPr>
      </p:pic>
      <p:sp>
        <p:nvSpPr>
          <p:cNvPr id="10" name="Text 6"/>
          <p:cNvSpPr/>
          <p:nvPr/>
        </p:nvSpPr>
        <p:spPr>
          <a:xfrm>
            <a:off x="8252579" y="3942993"/>
            <a:ext cx="174665" cy="453509"/>
          </a:xfrm>
          <a:prstGeom prst="rect">
            <a:avLst/>
          </a:prstGeom>
          <a:noFill/>
          <a:ln/>
        </p:spPr>
        <p:txBody>
          <a:bodyPr wrap="none" lIns="0" tIns="0" rIns="0" bIns="0" rtlCol="0" anchor="t"/>
          <a:lstStyle/>
          <a:p>
            <a:pPr indent="0" marL="0">
              <a:lnSpc>
                <a:spcPts val="3550"/>
              </a:lnSpc>
              <a:buNone/>
            </a:pPr>
            <a:r>
              <a:rPr lang="en-US" sz="2200" dirty="0">
                <a:solidFill>
                  <a:srgbClr val="49495A"/>
                </a:solidFill>
                <a:latin typeface="Libre Baskerville" pitchFamily="34" charset="0"/>
                <a:ea typeface="Libre Baskerville" pitchFamily="34" charset="-122"/>
                <a:cs typeface="Libre Baskerville" pitchFamily="34" charset="-120"/>
              </a:rPr>
              <a:t>2</a:t>
            </a:r>
            <a:endParaRPr lang="en-US" sz="2200" dirty="0"/>
          </a:p>
        </p:txBody>
      </p:sp>
      <p:sp>
        <p:nvSpPr>
          <p:cNvPr id="11" name="Text 7"/>
          <p:cNvSpPr/>
          <p:nvPr/>
        </p:nvSpPr>
        <p:spPr>
          <a:xfrm>
            <a:off x="9937790" y="6104453"/>
            <a:ext cx="2835235" cy="354330"/>
          </a:xfrm>
          <a:prstGeom prst="rect">
            <a:avLst/>
          </a:prstGeom>
          <a:noFill/>
          <a:ln/>
        </p:spPr>
        <p:txBody>
          <a:bodyPr wrap="none" lIns="0" tIns="0" rIns="0" bIns="0" rtlCol="0" anchor="t"/>
          <a:lstStyle/>
          <a:p>
            <a:pPr algn="l"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UI/UX Design</a:t>
            </a:r>
            <a:endParaRPr lang="en-US" sz="2200" dirty="0"/>
          </a:p>
        </p:txBody>
      </p:sp>
      <p:sp>
        <p:nvSpPr>
          <p:cNvPr id="12" name="Text 8"/>
          <p:cNvSpPr/>
          <p:nvPr/>
        </p:nvSpPr>
        <p:spPr>
          <a:xfrm>
            <a:off x="9937790" y="6594872"/>
            <a:ext cx="3898821" cy="725805"/>
          </a:xfrm>
          <a:prstGeom prst="rect">
            <a:avLst/>
          </a:prstGeom>
          <a:noFill/>
          <a:ln/>
        </p:spPr>
        <p:txBody>
          <a:bodyPr wrap="square" lIns="0" tIns="0" rIns="0" bIns="0" rtlCol="0" anchor="t"/>
          <a:lstStyle/>
          <a:p>
            <a:pPr algn="l" indent="0" marL="0">
              <a:lnSpc>
                <a:spcPts val="2850"/>
              </a:lnSpc>
              <a:buNone/>
            </a:pPr>
            <a:r>
              <a:rPr lang="en-US" sz="1750" dirty="0">
                <a:solidFill>
                  <a:srgbClr val="49495A"/>
                </a:solidFill>
                <a:latin typeface="Open Sans" pitchFamily="34" charset="0"/>
                <a:ea typeface="Open Sans" pitchFamily="34" charset="-122"/>
                <a:cs typeface="Open Sans" pitchFamily="34" charset="-120"/>
              </a:rPr>
              <a:t>Designing a user-friendly interface for touchless interaction was crucial.</a:t>
            </a:r>
            <a:endParaRPr lang="en-US" sz="1750" dirty="0"/>
          </a:p>
        </p:txBody>
      </p:sp>
      <p:pic>
        <p:nvPicPr>
          <p:cNvPr id="13" name="Image 2" descr="preencoded.png">    </p:cNvPr>
          <p:cNvPicPr>
            <a:picLocks noChangeAspect="1"/>
          </p:cNvPicPr>
          <p:nvPr/>
        </p:nvPicPr>
        <p:blipFill>
          <a:blip r:embed="rId3"/>
          <a:stretch>
            <a:fillRect/>
          </a:stretch>
        </p:blipFill>
        <p:spPr>
          <a:xfrm>
            <a:off x="5032653" y="3113127"/>
            <a:ext cx="4564975" cy="4564975"/>
          </a:xfrm>
          <a:prstGeom prst="rect">
            <a:avLst/>
          </a:prstGeom>
        </p:spPr>
      </p:pic>
      <p:sp>
        <p:nvSpPr>
          <p:cNvPr id="14" name="Text 9"/>
          <p:cNvSpPr/>
          <p:nvPr/>
        </p:nvSpPr>
        <p:spPr>
          <a:xfrm>
            <a:off x="7776805" y="6669167"/>
            <a:ext cx="174665" cy="453509"/>
          </a:xfrm>
          <a:prstGeom prst="rect">
            <a:avLst/>
          </a:prstGeom>
          <a:noFill/>
          <a:ln/>
        </p:spPr>
        <p:txBody>
          <a:bodyPr wrap="none" lIns="0" tIns="0" rIns="0" bIns="0" rtlCol="0" anchor="t"/>
          <a:lstStyle/>
          <a:p>
            <a:pPr indent="0" marL="0">
              <a:lnSpc>
                <a:spcPts val="3550"/>
              </a:lnSpc>
              <a:buNone/>
            </a:pPr>
            <a:r>
              <a:rPr lang="en-US" sz="2200" dirty="0">
                <a:solidFill>
                  <a:srgbClr val="49495A"/>
                </a:solidFill>
                <a:latin typeface="Libre Baskerville" pitchFamily="34" charset="0"/>
                <a:ea typeface="Libre Baskerville" pitchFamily="34" charset="-122"/>
                <a:cs typeface="Libre Baskerville" pitchFamily="34" charset="-120"/>
              </a:rPr>
              <a:t>3</a:t>
            </a:r>
            <a:endParaRPr lang="en-US" sz="2200" dirty="0"/>
          </a:p>
        </p:txBody>
      </p:sp>
      <p:sp>
        <p:nvSpPr>
          <p:cNvPr id="15" name="Text 10"/>
          <p:cNvSpPr/>
          <p:nvPr/>
        </p:nvSpPr>
        <p:spPr>
          <a:xfrm>
            <a:off x="793790" y="7933253"/>
            <a:ext cx="13042821" cy="1088708"/>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We encountered several challenges during the development process, including ensuring gesture accuracy in varying lighting conditions and optimizing the system for real-time performance. However, through rigorous testing and iterative design, we were able to overcome these obstacles.</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10972800"/>
          </a:xfrm>
          <a:prstGeom prst="rect">
            <a:avLst/>
          </a:prstGeom>
        </p:spPr>
      </p:pic>
      <p:sp>
        <p:nvSpPr>
          <p:cNvPr id="3" name="Text 0"/>
          <p:cNvSpPr/>
          <p:nvPr/>
        </p:nvSpPr>
        <p:spPr>
          <a:xfrm>
            <a:off x="793790" y="1233964"/>
            <a:ext cx="7556421" cy="1417558"/>
          </a:xfrm>
          <a:prstGeom prst="rect">
            <a:avLst/>
          </a:prstGeom>
          <a:noFill/>
          <a:ln/>
        </p:spPr>
        <p:txBody>
          <a:bodyPr wrap="square" lIns="0" tIns="0" rIns="0" bIns="0" rtlCol="0" anchor="t"/>
          <a:lstStyle/>
          <a:p>
            <a:pPr indent="0" marL="0">
              <a:lnSpc>
                <a:spcPts val="5550"/>
              </a:lnSpc>
              <a:buNone/>
            </a:pPr>
            <a:r>
              <a:rPr lang="en-US" sz="4450" dirty="0">
                <a:solidFill>
                  <a:srgbClr val="403CCF"/>
                </a:solidFill>
                <a:latin typeface="Libre Baskerville" pitchFamily="34" charset="0"/>
                <a:ea typeface="Libre Baskerville" pitchFamily="34" charset="-122"/>
                <a:cs typeface="Libre Baskerville" pitchFamily="34" charset="-120"/>
              </a:rPr>
              <a:t>Testing and Performance Results</a:t>
            </a:r>
            <a:endParaRPr lang="en-US" sz="4450" dirty="0"/>
          </a:p>
        </p:txBody>
      </p:sp>
      <p:sp>
        <p:nvSpPr>
          <p:cNvPr id="4" name="Text 1"/>
          <p:cNvSpPr/>
          <p:nvPr/>
        </p:nvSpPr>
        <p:spPr>
          <a:xfrm>
            <a:off x="793790" y="3105031"/>
            <a:ext cx="3608070" cy="748427"/>
          </a:xfrm>
          <a:prstGeom prst="rect">
            <a:avLst/>
          </a:prstGeom>
          <a:noFill/>
          <a:ln/>
        </p:spPr>
        <p:txBody>
          <a:bodyPr wrap="none" lIns="0" tIns="0" rIns="0" bIns="0" rtlCol="0" anchor="t"/>
          <a:lstStyle/>
          <a:p>
            <a:pPr algn="ctr" indent="0" marL="0">
              <a:lnSpc>
                <a:spcPts val="5850"/>
              </a:lnSpc>
              <a:buNone/>
            </a:pPr>
            <a:r>
              <a:rPr lang="en-US" sz="5850" dirty="0">
                <a:solidFill>
                  <a:srgbClr val="49495A"/>
                </a:solidFill>
                <a:latin typeface="Libre Baskerville" pitchFamily="34" charset="0"/>
                <a:ea typeface="Libre Baskerville" pitchFamily="34" charset="-122"/>
                <a:cs typeface="Libre Baskerville" pitchFamily="34" charset="-120"/>
              </a:rPr>
              <a:t>98%</a:t>
            </a:r>
            <a:endParaRPr lang="en-US" sz="5850" dirty="0"/>
          </a:p>
        </p:txBody>
      </p:sp>
      <p:sp>
        <p:nvSpPr>
          <p:cNvPr id="5" name="Text 2"/>
          <p:cNvSpPr/>
          <p:nvPr/>
        </p:nvSpPr>
        <p:spPr>
          <a:xfrm>
            <a:off x="1180148" y="4136827"/>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Accuracy</a:t>
            </a:r>
            <a:endParaRPr lang="en-US" sz="2200" dirty="0"/>
          </a:p>
        </p:txBody>
      </p:sp>
      <p:sp>
        <p:nvSpPr>
          <p:cNvPr id="6" name="Text 3"/>
          <p:cNvSpPr/>
          <p:nvPr/>
        </p:nvSpPr>
        <p:spPr>
          <a:xfrm>
            <a:off x="793790" y="4627245"/>
            <a:ext cx="3608070" cy="725805"/>
          </a:xfrm>
          <a:prstGeom prst="rect">
            <a:avLst/>
          </a:prstGeom>
          <a:noFill/>
          <a:ln/>
        </p:spPr>
        <p:txBody>
          <a:bodyPr wrap="square" lIns="0" tIns="0" rIns="0" bIns="0" rtlCol="0" anchor="t"/>
          <a:lstStyle/>
          <a:p>
            <a:pPr algn="ct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Gesture recognition accuracy rate.</a:t>
            </a:r>
            <a:endParaRPr lang="en-US" sz="1750" dirty="0"/>
          </a:p>
        </p:txBody>
      </p:sp>
      <p:sp>
        <p:nvSpPr>
          <p:cNvPr id="7" name="Text 4"/>
          <p:cNvSpPr/>
          <p:nvPr/>
        </p:nvSpPr>
        <p:spPr>
          <a:xfrm>
            <a:off x="4742021" y="3105031"/>
            <a:ext cx="3608189" cy="748427"/>
          </a:xfrm>
          <a:prstGeom prst="rect">
            <a:avLst/>
          </a:prstGeom>
          <a:noFill/>
          <a:ln/>
        </p:spPr>
        <p:txBody>
          <a:bodyPr wrap="none" lIns="0" tIns="0" rIns="0" bIns="0" rtlCol="0" anchor="t"/>
          <a:lstStyle/>
          <a:p>
            <a:pPr algn="ctr" indent="0" marL="0">
              <a:lnSpc>
                <a:spcPts val="5850"/>
              </a:lnSpc>
              <a:buNone/>
            </a:pPr>
            <a:r>
              <a:rPr lang="en-US" sz="5850" dirty="0">
                <a:solidFill>
                  <a:srgbClr val="49495A"/>
                </a:solidFill>
                <a:latin typeface="Libre Baskerville" pitchFamily="34" charset="0"/>
                <a:ea typeface="Libre Baskerville" pitchFamily="34" charset="-122"/>
                <a:cs typeface="Libre Baskerville" pitchFamily="34" charset="-120"/>
              </a:rPr>
              <a:t>&lt; 100ms</a:t>
            </a:r>
            <a:endParaRPr lang="en-US" sz="5850" dirty="0"/>
          </a:p>
        </p:txBody>
      </p:sp>
      <p:sp>
        <p:nvSpPr>
          <p:cNvPr id="8" name="Text 5"/>
          <p:cNvSpPr/>
          <p:nvPr/>
        </p:nvSpPr>
        <p:spPr>
          <a:xfrm>
            <a:off x="5128498" y="4136827"/>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Response</a:t>
            </a:r>
            <a:endParaRPr lang="en-US" sz="2200" dirty="0"/>
          </a:p>
        </p:txBody>
      </p:sp>
      <p:sp>
        <p:nvSpPr>
          <p:cNvPr id="9" name="Text 6"/>
          <p:cNvSpPr/>
          <p:nvPr/>
        </p:nvSpPr>
        <p:spPr>
          <a:xfrm>
            <a:off x="4742021" y="4627245"/>
            <a:ext cx="3608189" cy="362903"/>
          </a:xfrm>
          <a:prstGeom prst="rect">
            <a:avLst/>
          </a:prstGeom>
          <a:noFill/>
          <a:ln/>
        </p:spPr>
        <p:txBody>
          <a:bodyPr wrap="none" lIns="0" tIns="0" rIns="0" bIns="0" rtlCol="0" anchor="t"/>
          <a:lstStyle/>
          <a:p>
            <a:pPr algn="ct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Average API response time.</a:t>
            </a:r>
            <a:endParaRPr lang="en-US" sz="1750" dirty="0"/>
          </a:p>
        </p:txBody>
      </p:sp>
      <p:sp>
        <p:nvSpPr>
          <p:cNvPr id="10" name="Text 7"/>
          <p:cNvSpPr/>
          <p:nvPr/>
        </p:nvSpPr>
        <p:spPr>
          <a:xfrm>
            <a:off x="2767846" y="6146840"/>
            <a:ext cx="3608189" cy="748427"/>
          </a:xfrm>
          <a:prstGeom prst="rect">
            <a:avLst/>
          </a:prstGeom>
          <a:noFill/>
          <a:ln/>
        </p:spPr>
        <p:txBody>
          <a:bodyPr wrap="none" lIns="0" tIns="0" rIns="0" bIns="0" rtlCol="0" anchor="t"/>
          <a:lstStyle/>
          <a:p>
            <a:pPr algn="ctr" indent="0" marL="0">
              <a:lnSpc>
                <a:spcPts val="5850"/>
              </a:lnSpc>
              <a:buNone/>
            </a:pPr>
            <a:r>
              <a:rPr lang="en-US" sz="5850" dirty="0">
                <a:solidFill>
                  <a:srgbClr val="49495A"/>
                </a:solidFill>
                <a:latin typeface="Libre Baskerville" pitchFamily="34" charset="0"/>
                <a:ea typeface="Libre Baskerville" pitchFamily="34" charset="-122"/>
                <a:cs typeface="Libre Baskerville" pitchFamily="34" charset="-120"/>
              </a:rPr>
              <a:t>100%</a:t>
            </a:r>
            <a:endParaRPr lang="en-US" sz="5850" dirty="0"/>
          </a:p>
        </p:txBody>
      </p:sp>
      <p:sp>
        <p:nvSpPr>
          <p:cNvPr id="11" name="Text 8"/>
          <p:cNvSpPr/>
          <p:nvPr/>
        </p:nvSpPr>
        <p:spPr>
          <a:xfrm>
            <a:off x="3154323" y="7178635"/>
            <a:ext cx="2835235" cy="354330"/>
          </a:xfrm>
          <a:prstGeom prst="rect">
            <a:avLst/>
          </a:prstGeom>
          <a:noFill/>
          <a:ln/>
        </p:spPr>
        <p:txBody>
          <a:bodyPr wrap="none" lIns="0" tIns="0" rIns="0" bIns="0" rtlCol="0" anchor="t"/>
          <a:lstStyle/>
          <a:p>
            <a:pPr algn="ctr" indent="0" marL="0">
              <a:lnSpc>
                <a:spcPts val="2750"/>
              </a:lnSpc>
              <a:buNone/>
            </a:pPr>
            <a:r>
              <a:rPr lang="en-US" sz="2200" dirty="0">
                <a:solidFill>
                  <a:srgbClr val="49495A"/>
                </a:solidFill>
                <a:latin typeface="Libre Baskerville" pitchFamily="34" charset="0"/>
                <a:ea typeface="Libre Baskerville" pitchFamily="34" charset="-122"/>
                <a:cs typeface="Libre Baskerville" pitchFamily="34" charset="-120"/>
              </a:rPr>
              <a:t>Compatibility</a:t>
            </a:r>
            <a:endParaRPr lang="en-US" sz="2200" dirty="0"/>
          </a:p>
        </p:txBody>
      </p:sp>
      <p:sp>
        <p:nvSpPr>
          <p:cNvPr id="12" name="Text 9"/>
          <p:cNvSpPr/>
          <p:nvPr/>
        </p:nvSpPr>
        <p:spPr>
          <a:xfrm>
            <a:off x="2767846" y="7669054"/>
            <a:ext cx="3608189" cy="362903"/>
          </a:xfrm>
          <a:prstGeom prst="rect">
            <a:avLst/>
          </a:prstGeom>
          <a:noFill/>
          <a:ln/>
        </p:spPr>
        <p:txBody>
          <a:bodyPr wrap="none" lIns="0" tIns="0" rIns="0" bIns="0" rtlCol="0" anchor="t"/>
          <a:lstStyle/>
          <a:p>
            <a:pPr algn="ct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UI compatibility across devices.</a:t>
            </a:r>
            <a:endParaRPr lang="en-US" sz="1750" dirty="0"/>
          </a:p>
        </p:txBody>
      </p:sp>
      <p:sp>
        <p:nvSpPr>
          <p:cNvPr id="13" name="Text 10"/>
          <p:cNvSpPr/>
          <p:nvPr/>
        </p:nvSpPr>
        <p:spPr>
          <a:xfrm>
            <a:off x="793790" y="8287107"/>
            <a:ext cx="7556421" cy="1451610"/>
          </a:xfrm>
          <a:prstGeom prst="rect">
            <a:avLst/>
          </a:prstGeom>
          <a:noFill/>
          <a:ln/>
        </p:spPr>
        <p:txBody>
          <a:bodyPr wrap="square" lIns="0" tIns="0" rIns="0" bIns="0" rtlCol="0" anchor="t"/>
          <a:lstStyle/>
          <a:p>
            <a:pPr indent="0" marL="0">
              <a:lnSpc>
                <a:spcPts val="2850"/>
              </a:lnSpc>
              <a:buNone/>
            </a:pPr>
            <a:r>
              <a:rPr lang="en-US" sz="1750" dirty="0">
                <a:solidFill>
                  <a:srgbClr val="49495A"/>
                </a:solidFill>
                <a:latin typeface="Open Sans" pitchFamily="34" charset="0"/>
                <a:ea typeface="Open Sans" pitchFamily="34" charset="-122"/>
                <a:cs typeface="Open Sans" pitchFamily="34" charset="-120"/>
              </a:rPr>
              <a:t>Our system underwent rigorous functional and performance testing to ensure accuracy, speed, and compatibility. We achieved a high gesture recognition accuracy rate and optimized the API for fast response times. The UI is designed to be compatible across different devices.</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2025-02-15T09:27:20Z</dcterms:created>
  <dcterms:modified xsi:type="dcterms:W3CDTF">2025-02-15T09:27:20Z</dcterms:modified>
</cp:coreProperties>
</file>